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00" r:id="rId1"/>
  </p:sldMasterIdLst>
  <p:sldIdLst>
    <p:sldId id="257" r:id="rId2"/>
    <p:sldId id="373" r:id="rId3"/>
    <p:sldId id="362" r:id="rId4"/>
    <p:sldId id="363" r:id="rId5"/>
    <p:sldId id="364" r:id="rId6"/>
    <p:sldId id="371" r:id="rId7"/>
    <p:sldId id="365" r:id="rId8"/>
    <p:sldId id="366" r:id="rId9"/>
    <p:sldId id="367" r:id="rId10"/>
    <p:sldId id="368" r:id="rId11"/>
    <p:sldId id="370" r:id="rId12"/>
    <p:sldId id="374" r:id="rId13"/>
    <p:sldId id="353" r:id="rId14"/>
    <p:sldId id="332" r:id="rId15"/>
    <p:sldId id="343" r:id="rId16"/>
    <p:sldId id="342" r:id="rId17"/>
    <p:sldId id="337" r:id="rId18"/>
    <p:sldId id="355" r:id="rId19"/>
    <p:sldId id="348" r:id="rId20"/>
    <p:sldId id="349" r:id="rId21"/>
    <p:sldId id="338" r:id="rId22"/>
    <p:sldId id="356" r:id="rId23"/>
    <p:sldId id="347" r:id="rId24"/>
    <p:sldId id="339" r:id="rId25"/>
    <p:sldId id="346" r:id="rId26"/>
    <p:sldId id="344" r:id="rId27"/>
    <p:sldId id="345" r:id="rId28"/>
    <p:sldId id="350" r:id="rId29"/>
    <p:sldId id="340" r:id="rId30"/>
    <p:sldId id="359" r:id="rId31"/>
    <p:sldId id="341" r:id="rId32"/>
    <p:sldId id="360" r:id="rId33"/>
    <p:sldId id="351" r:id="rId34"/>
    <p:sldId id="258" r:id="rId35"/>
    <p:sldId id="259" r:id="rId36"/>
    <p:sldId id="260" r:id="rId37"/>
    <p:sldId id="261" r:id="rId38"/>
    <p:sldId id="262" r:id="rId39"/>
    <p:sldId id="294" r:id="rId40"/>
    <p:sldId id="295" r:id="rId41"/>
    <p:sldId id="296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297" r:id="rId53"/>
    <p:sldId id="298" r:id="rId54"/>
    <p:sldId id="299" r:id="rId55"/>
    <p:sldId id="300" r:id="rId56"/>
    <p:sldId id="301" r:id="rId57"/>
    <p:sldId id="302" r:id="rId58"/>
    <p:sldId id="304" r:id="rId59"/>
    <p:sldId id="303" r:id="rId60"/>
    <p:sldId id="305" r:id="rId61"/>
    <p:sldId id="281" r:id="rId62"/>
    <p:sldId id="282" r:id="rId63"/>
    <p:sldId id="287" r:id="rId64"/>
    <p:sldId id="284" r:id="rId65"/>
    <p:sldId id="285" r:id="rId66"/>
    <p:sldId id="286" r:id="rId67"/>
    <p:sldId id="266" r:id="rId68"/>
    <p:sldId id="267" r:id="rId69"/>
    <p:sldId id="268" r:id="rId70"/>
    <p:sldId id="269" r:id="rId71"/>
    <p:sldId id="270" r:id="rId72"/>
    <p:sldId id="271" r:id="rId73"/>
    <p:sldId id="272" r:id="rId74"/>
    <p:sldId id="273" r:id="rId75"/>
    <p:sldId id="323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277" r:id="rId84"/>
    <p:sldId id="278" r:id="rId85"/>
    <p:sldId id="279" r:id="rId86"/>
    <p:sldId id="280" r:id="rId87"/>
    <p:sldId id="306" r:id="rId88"/>
    <p:sldId id="307" r:id="rId89"/>
    <p:sldId id="308" r:id="rId90"/>
    <p:sldId id="309" r:id="rId91"/>
    <p:sldId id="310" r:id="rId92"/>
    <p:sldId id="311" r:id="rId93"/>
    <p:sldId id="324" r:id="rId9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0" d="100"/>
          <a:sy n="60" d="100"/>
        </p:scale>
        <p:origin x="-164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5FC798-C865-415C-A026-C72FD3CCA24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EG"/>
        </a:p>
      </dgm:t>
    </dgm:pt>
    <dgm:pt modelId="{4AF5DDE7-B16A-4662-A77C-2E9059F89132}">
      <dgm:prSet phldrT="[Text]"/>
      <dgm:spPr/>
      <dgm:t>
        <a:bodyPr/>
        <a:lstStyle/>
        <a:p>
          <a:pPr rtl="1"/>
          <a:r>
            <a:rPr lang="en-US" dirty="0" smtClean="0"/>
            <a:t>Abduction</a:t>
          </a:r>
        </a:p>
        <a:p>
          <a:pPr rtl="1"/>
          <a:r>
            <a:rPr lang="en-US" dirty="0" smtClean="0"/>
            <a:t>&amp;Adduction</a:t>
          </a:r>
          <a:endParaRPr lang="ar-EG" dirty="0"/>
        </a:p>
      </dgm:t>
    </dgm:pt>
    <dgm:pt modelId="{D92D41AA-00AC-483B-8624-49337D78D3B4}" type="parTrans" cxnId="{7B664342-9102-4ACA-AD31-F56DE92C414D}">
      <dgm:prSet/>
      <dgm:spPr/>
      <dgm:t>
        <a:bodyPr/>
        <a:lstStyle/>
        <a:p>
          <a:pPr rtl="1"/>
          <a:endParaRPr lang="ar-EG"/>
        </a:p>
      </dgm:t>
    </dgm:pt>
    <dgm:pt modelId="{53E61CC2-AFAB-464D-B0DC-FC64259D113D}" type="sibTrans" cxnId="{7B664342-9102-4ACA-AD31-F56DE92C414D}">
      <dgm:prSet/>
      <dgm:spPr/>
      <dgm:t>
        <a:bodyPr/>
        <a:lstStyle/>
        <a:p>
          <a:pPr rtl="1"/>
          <a:endParaRPr lang="ar-EG"/>
        </a:p>
      </dgm:t>
    </dgm:pt>
    <dgm:pt modelId="{9159CCD8-11C0-415E-9F90-63A727118FB8}">
      <dgm:prSet phldrT="[Text]"/>
      <dgm:spPr/>
      <dgm:t>
        <a:bodyPr/>
        <a:lstStyle/>
        <a:p>
          <a:pPr rtl="1"/>
          <a:r>
            <a:rPr lang="en-US" dirty="0" smtClean="0"/>
            <a:t>Eversion &amp;Inversion</a:t>
          </a:r>
          <a:endParaRPr lang="ar-EG" dirty="0"/>
        </a:p>
      </dgm:t>
    </dgm:pt>
    <dgm:pt modelId="{C1D69B53-D850-4FBE-BB90-84832F1F6E6A}" type="parTrans" cxnId="{B31701C9-D960-40F1-9360-067B38A1D52E}">
      <dgm:prSet/>
      <dgm:spPr/>
      <dgm:t>
        <a:bodyPr/>
        <a:lstStyle/>
        <a:p>
          <a:pPr rtl="1"/>
          <a:endParaRPr lang="ar-EG"/>
        </a:p>
      </dgm:t>
    </dgm:pt>
    <dgm:pt modelId="{A53F3BFA-AE1A-4B1E-844F-29F5DA462A01}" type="sibTrans" cxnId="{B31701C9-D960-40F1-9360-067B38A1D52E}">
      <dgm:prSet/>
      <dgm:spPr/>
      <dgm:t>
        <a:bodyPr/>
        <a:lstStyle/>
        <a:p>
          <a:pPr rtl="1"/>
          <a:endParaRPr lang="ar-EG"/>
        </a:p>
      </dgm:t>
    </dgm:pt>
    <dgm:pt modelId="{7CF0A9DB-A2DD-4CA7-8DC0-A34C8742DC60}">
      <dgm:prSet phldrT="[Text]"/>
      <dgm:spPr/>
      <dgm:t>
        <a:bodyPr/>
        <a:lstStyle/>
        <a:p>
          <a:pPr rtl="1"/>
          <a:r>
            <a:rPr lang="en-US" dirty="0" smtClean="0"/>
            <a:t>Supination &amp;Pronation</a:t>
          </a:r>
          <a:endParaRPr lang="ar-EG" dirty="0"/>
        </a:p>
      </dgm:t>
    </dgm:pt>
    <dgm:pt modelId="{10A9E7B7-97A9-4E0F-A563-54F35A222FED}" type="parTrans" cxnId="{55FA804E-D775-4CF4-BFD7-33AA3C35A7A1}">
      <dgm:prSet/>
      <dgm:spPr/>
      <dgm:t>
        <a:bodyPr/>
        <a:lstStyle/>
        <a:p>
          <a:pPr rtl="1"/>
          <a:endParaRPr lang="ar-EG"/>
        </a:p>
      </dgm:t>
    </dgm:pt>
    <dgm:pt modelId="{A7755C2F-623A-4514-A1F1-3D24E8EE0258}" type="sibTrans" cxnId="{55FA804E-D775-4CF4-BFD7-33AA3C35A7A1}">
      <dgm:prSet/>
      <dgm:spPr/>
      <dgm:t>
        <a:bodyPr/>
        <a:lstStyle/>
        <a:p>
          <a:pPr rtl="1"/>
          <a:endParaRPr lang="ar-EG"/>
        </a:p>
      </dgm:t>
    </dgm:pt>
    <dgm:pt modelId="{2C0476F7-6F6A-40EE-BF98-017C392AFB04}" type="pres">
      <dgm:prSet presAssocID="{285FC798-C865-415C-A026-C72FD3CCA24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EA451A9F-97A9-4244-BF35-CAFCE0BE0C9F}" type="pres">
      <dgm:prSet presAssocID="{285FC798-C865-415C-A026-C72FD3CCA24A}" presName="diamond" presStyleLbl="bgShp" presStyleIdx="0" presStyleCnt="1"/>
      <dgm:spPr/>
    </dgm:pt>
    <dgm:pt modelId="{E2C2B1CB-DA98-4C6F-917B-122ED37C67E6}" type="pres">
      <dgm:prSet presAssocID="{285FC798-C865-415C-A026-C72FD3CCA24A}" presName="quad1" presStyleLbl="node1" presStyleIdx="0" presStyleCnt="4" custScaleX="156903" custScaleY="147950" custLinFactNeighborX="-66191" custLinFactNeighborY="-3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426A6C18-8455-46E1-9589-4188E545CBDD}" type="pres">
      <dgm:prSet presAssocID="{285FC798-C865-415C-A026-C72FD3CCA24A}" presName="quad2" presStyleLbl="node1" presStyleIdx="1" presStyleCnt="4" custScaleX="140090" custScaleY="148560" custLinFactNeighborX="84352" custLinFactNeighborY="-203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6269A4FC-E287-4D61-B25D-14061BBE5B0F}" type="pres">
      <dgm:prSet presAssocID="{285FC798-C865-415C-A026-C72FD3CCA24A}" presName="quad3" presStyleLbl="node1" presStyleIdx="2" presStyleCnt="4" custScaleX="152485" custScaleY="148109" custLinFactNeighborX="51729" custLinFactNeighborY="162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6DF7E4BD-6AF0-40FE-BBC1-EC800739B759}" type="pres">
      <dgm:prSet presAssocID="{285FC798-C865-415C-A026-C72FD3CCA24A}" presName="quad4" presStyleLbl="node1" presStyleIdx="3" presStyleCnt="4" custFlipVert="1" custFlipHor="1" custScaleX="12253" custScaleY="20272" custLinFactX="36695" custLinFactNeighborX="100000" custLinFactNeighborY="606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B31701C9-D960-40F1-9360-067B38A1D52E}" srcId="{285FC798-C865-415C-A026-C72FD3CCA24A}" destId="{9159CCD8-11C0-415E-9F90-63A727118FB8}" srcOrd="1" destOrd="0" parTransId="{C1D69B53-D850-4FBE-BB90-84832F1F6E6A}" sibTransId="{A53F3BFA-AE1A-4B1E-844F-29F5DA462A01}"/>
    <dgm:cxn modelId="{74BDAA29-7C47-47B3-87C3-BE338C644D96}" type="presOf" srcId="{9159CCD8-11C0-415E-9F90-63A727118FB8}" destId="{426A6C18-8455-46E1-9589-4188E545CBDD}" srcOrd="0" destOrd="0" presId="urn:microsoft.com/office/officeart/2005/8/layout/matrix3"/>
    <dgm:cxn modelId="{7B664342-9102-4ACA-AD31-F56DE92C414D}" srcId="{285FC798-C865-415C-A026-C72FD3CCA24A}" destId="{4AF5DDE7-B16A-4662-A77C-2E9059F89132}" srcOrd="0" destOrd="0" parTransId="{D92D41AA-00AC-483B-8624-49337D78D3B4}" sibTransId="{53E61CC2-AFAB-464D-B0DC-FC64259D113D}"/>
    <dgm:cxn modelId="{725C8340-3403-453F-818D-1E8F21AB8113}" type="presOf" srcId="{7CF0A9DB-A2DD-4CA7-8DC0-A34C8742DC60}" destId="{6269A4FC-E287-4D61-B25D-14061BBE5B0F}" srcOrd="0" destOrd="0" presId="urn:microsoft.com/office/officeart/2005/8/layout/matrix3"/>
    <dgm:cxn modelId="{B7C052E9-364B-487F-91A2-CFB3B512E8C6}" type="presOf" srcId="{285FC798-C865-415C-A026-C72FD3CCA24A}" destId="{2C0476F7-6F6A-40EE-BF98-017C392AFB04}" srcOrd="0" destOrd="0" presId="urn:microsoft.com/office/officeart/2005/8/layout/matrix3"/>
    <dgm:cxn modelId="{55FA804E-D775-4CF4-BFD7-33AA3C35A7A1}" srcId="{285FC798-C865-415C-A026-C72FD3CCA24A}" destId="{7CF0A9DB-A2DD-4CA7-8DC0-A34C8742DC60}" srcOrd="2" destOrd="0" parTransId="{10A9E7B7-97A9-4E0F-A563-54F35A222FED}" sibTransId="{A7755C2F-623A-4514-A1F1-3D24E8EE0258}"/>
    <dgm:cxn modelId="{F4A2DC37-CEC3-462F-8A7B-D07197402DEB}" type="presOf" srcId="{4AF5DDE7-B16A-4662-A77C-2E9059F89132}" destId="{E2C2B1CB-DA98-4C6F-917B-122ED37C67E6}" srcOrd="0" destOrd="0" presId="urn:microsoft.com/office/officeart/2005/8/layout/matrix3"/>
    <dgm:cxn modelId="{B8254E5C-7987-4A2E-9477-53130389D7C1}" type="presParOf" srcId="{2C0476F7-6F6A-40EE-BF98-017C392AFB04}" destId="{EA451A9F-97A9-4244-BF35-CAFCE0BE0C9F}" srcOrd="0" destOrd="0" presId="urn:microsoft.com/office/officeart/2005/8/layout/matrix3"/>
    <dgm:cxn modelId="{13266D34-F7CA-429C-9029-D21A88BD4E58}" type="presParOf" srcId="{2C0476F7-6F6A-40EE-BF98-017C392AFB04}" destId="{E2C2B1CB-DA98-4C6F-917B-122ED37C67E6}" srcOrd="1" destOrd="0" presId="urn:microsoft.com/office/officeart/2005/8/layout/matrix3"/>
    <dgm:cxn modelId="{2ED3F29C-35DF-4819-BC55-30634F2F0753}" type="presParOf" srcId="{2C0476F7-6F6A-40EE-BF98-017C392AFB04}" destId="{426A6C18-8455-46E1-9589-4188E545CBDD}" srcOrd="2" destOrd="0" presId="urn:microsoft.com/office/officeart/2005/8/layout/matrix3"/>
    <dgm:cxn modelId="{6AFF0487-63ED-40EB-86D1-32DF59EFC945}" type="presParOf" srcId="{2C0476F7-6F6A-40EE-BF98-017C392AFB04}" destId="{6269A4FC-E287-4D61-B25D-14061BBE5B0F}" srcOrd="3" destOrd="0" presId="urn:microsoft.com/office/officeart/2005/8/layout/matrix3"/>
    <dgm:cxn modelId="{5F8B467E-5AC5-40EA-92F9-54C7E238086F}" type="presParOf" srcId="{2C0476F7-6F6A-40EE-BF98-017C392AFB04}" destId="{6DF7E4BD-6AF0-40FE-BBC1-EC800739B75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ar-EG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71EC1D-36C1-4646-884E-4A4954E25772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A160B6C-990D-4F0E-92CB-2A1B04E9F36F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BDA6B26-AFCF-4094-9948-85DE0F9D4566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ar-EG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EG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2DB8B94-B42D-4099-9EBB-348E07F46640}" type="datetimeFigureOut">
              <a:rPr lang="ar-EG" smtClean="0"/>
              <a:pPr/>
              <a:t>20/06/1437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EG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B86C85F-D8D1-4E60-ADFC-F27F2ECA2E09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</p:sldLayoutIdLst>
  <p:transition>
    <p:fade thruBlk="1"/>
  </p:transition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adiopaedia.org/articles/cervical-rib" TargetMode="External"/><Relationship Id="rId3" Type="http://schemas.openxmlformats.org/officeDocument/2006/relationships/hyperlink" Target="http://radiopaedia.org/articles/hemivertebra" TargetMode="External"/><Relationship Id="rId7" Type="http://schemas.openxmlformats.org/officeDocument/2006/relationships/hyperlink" Target="http://radiopaedia.org/articles/butterfly-vertebra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adiopaedia.org/articles/missing?article%5btitle%5d=unfused-vertebra" TargetMode="External"/><Relationship Id="rId5" Type="http://schemas.openxmlformats.org/officeDocument/2006/relationships/hyperlink" Target="http://radiopaedia.org/articles/missing?article%5btitle%5d=fused-vertebra" TargetMode="External"/><Relationship Id="rId10" Type="http://schemas.openxmlformats.org/officeDocument/2006/relationships/hyperlink" Target="http://radiopaedia.org/articles/lumbosacral-transitional-vertebra" TargetMode="External"/><Relationship Id="rId4" Type="http://schemas.openxmlformats.org/officeDocument/2006/relationships/hyperlink" Target="http://radiopaedia.org/articles/block-vertebra" TargetMode="External"/><Relationship Id="rId9" Type="http://schemas.openxmlformats.org/officeDocument/2006/relationships/hyperlink" Target="http://radiopaedia.org/articles/lumbar-rib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adiopaedia.org/articles/gorlin-goltz-syndrome-1" TargetMode="External"/><Relationship Id="rId3" Type="http://schemas.openxmlformats.org/officeDocument/2006/relationships/hyperlink" Target="http://radiopaedia.org/articles/vacterl-association-1" TargetMode="External"/><Relationship Id="rId7" Type="http://schemas.openxmlformats.org/officeDocument/2006/relationships/hyperlink" Target="http://radiopaedia.org/articles/goldenhar-syndrome" TargetMode="External"/><Relationship Id="rId2" Type="http://schemas.openxmlformats.org/officeDocument/2006/relationships/hyperlink" Target="http://radiopaedia.org/articles/vater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adiopaedia.org/articles/cloacal-exstrophy" TargetMode="External"/><Relationship Id="rId11" Type="http://schemas.openxmlformats.org/officeDocument/2006/relationships/hyperlink" Target="http://radiopaedia.org/articles/klippel-feil-syndrome-3" TargetMode="External"/><Relationship Id="rId5" Type="http://schemas.openxmlformats.org/officeDocument/2006/relationships/hyperlink" Target="http://radiopaedia.org/articles/cleidocranial-dysostosis" TargetMode="External"/><Relationship Id="rId10" Type="http://schemas.openxmlformats.org/officeDocument/2006/relationships/hyperlink" Target="http://radiopaedia.org/articles/juberg-hayward-syndrome-1" TargetMode="External"/><Relationship Id="rId4" Type="http://schemas.openxmlformats.org/officeDocument/2006/relationships/hyperlink" Target="http://radiopaedia.org/articles/aicardi-syndrome" TargetMode="External"/><Relationship Id="rId9" Type="http://schemas.openxmlformats.org/officeDocument/2006/relationships/hyperlink" Target="http://radiopaedia.org/articles/jarcho-levin-syndrome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6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0" name="Picture 10" descr="http://aryaclick.net/img_gallery/etc/besmelah/besmeleah%20%285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4130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512" y="1700808"/>
            <a:ext cx="5112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/>
              <a:t>A </a:t>
            </a:r>
            <a:r>
              <a:rPr lang="en-US" sz="2000" dirty="0"/>
              <a:t>pair of </a:t>
            </a:r>
            <a:r>
              <a:rPr lang="en-US" sz="2000" dirty="0" err="1"/>
              <a:t>mesenchymal</a:t>
            </a:r>
            <a:r>
              <a:rPr lang="en-US" sz="2000" dirty="0"/>
              <a:t> </a:t>
            </a:r>
            <a:r>
              <a:rPr lang="en-US" sz="2000" i="1" dirty="0"/>
              <a:t>sternal bands</a:t>
            </a:r>
            <a:r>
              <a:rPr lang="en-US" sz="2000" dirty="0"/>
              <a:t> develops </a:t>
            </a:r>
            <a:r>
              <a:rPr lang="en-US" sz="2000" dirty="0" err="1"/>
              <a:t>ventrolaterally</a:t>
            </a:r>
            <a:r>
              <a:rPr lang="en-US" sz="2000" dirty="0"/>
              <a:t> in the body wall, independent of the ribs. </a:t>
            </a:r>
            <a:endParaRPr lang="en-US" sz="2000" dirty="0" smtClean="0"/>
          </a:p>
          <a:p>
            <a:pPr algn="l" rtl="0"/>
            <a:endParaRPr lang="en-US" sz="2000" dirty="0" smtClean="0"/>
          </a:p>
          <a:p>
            <a:pPr algn="l" rtl="0"/>
            <a:r>
              <a:rPr lang="en-US" sz="2000" dirty="0" err="1" smtClean="0"/>
              <a:t>Chondrification</a:t>
            </a:r>
            <a:r>
              <a:rPr lang="en-US" sz="2000" dirty="0" smtClean="0"/>
              <a:t> </a:t>
            </a:r>
            <a:r>
              <a:rPr lang="en-US" sz="2000" dirty="0"/>
              <a:t>occurs in the </a:t>
            </a:r>
            <a:r>
              <a:rPr lang="en-US" sz="2000" dirty="0" smtClean="0"/>
              <a:t>bands. </a:t>
            </a:r>
            <a:r>
              <a:rPr lang="en-US" sz="2000" dirty="0"/>
              <a:t>The bands fuse </a:t>
            </a:r>
            <a:r>
              <a:rPr lang="en-US" sz="2000" dirty="0" err="1"/>
              <a:t>craniocaudally</a:t>
            </a:r>
            <a:r>
              <a:rPr lang="en-US" sz="2000" dirty="0"/>
              <a:t>, in the median plane, to form a model for the manubrium, body </a:t>
            </a:r>
            <a:r>
              <a:rPr lang="en-US" sz="2000" dirty="0" smtClean="0"/>
              <a:t>and </a:t>
            </a:r>
            <a:r>
              <a:rPr lang="en-US" sz="2000" dirty="0"/>
              <a:t>xiphoid. </a:t>
            </a:r>
            <a:endParaRPr lang="en-US" sz="2000" dirty="0" smtClean="0"/>
          </a:p>
          <a:p>
            <a:pPr algn="l" rtl="0"/>
            <a:endParaRPr lang="en-US" sz="2000" dirty="0"/>
          </a:p>
          <a:p>
            <a:pPr algn="l" rtl="0"/>
            <a:r>
              <a:rPr lang="en-US" sz="2000" dirty="0" smtClean="0"/>
              <a:t>Ossification </a:t>
            </a:r>
            <a:r>
              <a:rPr lang="en-US" sz="2000" dirty="0"/>
              <a:t>centers appear before birth except for the xiphoid (occurs in childhood</a:t>
            </a:r>
            <a:r>
              <a:rPr lang="en-US" sz="2000" dirty="0" smtClean="0"/>
              <a:t>).</a:t>
            </a:r>
            <a:endParaRPr lang="en-US" sz="20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188640"/>
            <a:ext cx="7467600" cy="724942"/>
          </a:xfrm>
        </p:spPr>
        <p:txBody>
          <a:bodyPr/>
          <a:lstStyle/>
          <a:p>
            <a:r>
              <a:rPr lang="en-US" dirty="0"/>
              <a:t>Development of the sternum</a:t>
            </a:r>
            <a:endParaRPr lang="ar-EG" dirty="0"/>
          </a:p>
        </p:txBody>
      </p:sp>
      <p:pic>
        <p:nvPicPr>
          <p:cNvPr id="10242" name="Picture 2" descr="Development of the sternum and ri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32856"/>
            <a:ext cx="432048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006993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467600" cy="782960"/>
          </a:xfrm>
        </p:spPr>
        <p:txBody>
          <a:bodyPr/>
          <a:lstStyle/>
          <a:p>
            <a:r>
              <a:rPr lang="en-US" dirty="0" smtClean="0"/>
              <a:t>Congenital anomalies</a:t>
            </a:r>
            <a:endParaRPr lang="ar-EG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1196752"/>
            <a:ext cx="381642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528" y="1600200"/>
            <a:ext cx="5112568" cy="4572000"/>
          </a:xfrm>
        </p:spPr>
        <p:txBody>
          <a:bodyPr>
            <a:normAutofit fontScale="40000" lnSpcReduction="20000"/>
          </a:bodyPr>
          <a:lstStyle/>
          <a:p>
            <a:pPr algn="l" rtl="0"/>
            <a:r>
              <a:rPr lang="en-GB" sz="4800" b="1" dirty="0"/>
              <a:t>Vertebral body</a:t>
            </a:r>
          </a:p>
          <a:p>
            <a:pPr algn="l" rtl="0"/>
            <a:r>
              <a:rPr lang="en-GB" sz="4800" dirty="0" err="1">
                <a:hlinkClick r:id="rId3"/>
              </a:rPr>
              <a:t>hemivertebra</a:t>
            </a:r>
            <a:endParaRPr lang="en-GB" sz="4800" dirty="0"/>
          </a:p>
          <a:p>
            <a:pPr algn="l" rtl="0"/>
            <a:r>
              <a:rPr lang="en-GB" sz="4800" dirty="0">
                <a:hlinkClick r:id="rId4"/>
              </a:rPr>
              <a:t>block vertebra</a:t>
            </a:r>
            <a:endParaRPr lang="en-GB" sz="4800" dirty="0"/>
          </a:p>
          <a:p>
            <a:pPr algn="l" rtl="0"/>
            <a:r>
              <a:rPr lang="en-GB" sz="4800" dirty="0">
                <a:hlinkClick r:id="rId5"/>
              </a:rPr>
              <a:t>fused vertebra</a:t>
            </a:r>
            <a:endParaRPr lang="en-GB" sz="4800" dirty="0"/>
          </a:p>
          <a:p>
            <a:pPr algn="l" rtl="0"/>
            <a:r>
              <a:rPr lang="en-GB" sz="4800" dirty="0" err="1">
                <a:hlinkClick r:id="rId6"/>
              </a:rPr>
              <a:t>unfused</a:t>
            </a:r>
            <a:r>
              <a:rPr lang="en-GB" sz="4800" dirty="0">
                <a:hlinkClick r:id="rId6"/>
              </a:rPr>
              <a:t> vertebra</a:t>
            </a:r>
            <a:endParaRPr lang="en-GB" sz="4800" dirty="0"/>
          </a:p>
          <a:p>
            <a:pPr algn="l" rtl="0"/>
            <a:r>
              <a:rPr lang="en-GB" sz="4800" dirty="0">
                <a:hlinkClick r:id="rId7"/>
              </a:rPr>
              <a:t>butterfly vertebra</a:t>
            </a:r>
            <a:endParaRPr lang="en-GB" sz="4800" dirty="0"/>
          </a:p>
          <a:p>
            <a:pPr algn="l" rtl="0"/>
            <a:endParaRPr lang="en-GB" sz="4800" b="1" dirty="0" smtClean="0"/>
          </a:p>
          <a:p>
            <a:pPr algn="l" rtl="0"/>
            <a:r>
              <a:rPr lang="en-GB" sz="4800" b="1" dirty="0" smtClean="0"/>
              <a:t>Neural </a:t>
            </a:r>
            <a:r>
              <a:rPr lang="en-GB" sz="4800" b="1" dirty="0"/>
              <a:t>arch</a:t>
            </a:r>
          </a:p>
          <a:p>
            <a:pPr algn="l" rtl="0"/>
            <a:r>
              <a:rPr lang="en-GB" sz="4800" dirty="0" err="1" smtClean="0">
                <a:hlinkClick r:id="rId3"/>
              </a:rPr>
              <a:t>Spina</a:t>
            </a:r>
            <a:r>
              <a:rPr lang="en-GB" sz="4800" dirty="0" smtClean="0">
                <a:hlinkClick r:id="rId3"/>
              </a:rPr>
              <a:t> bifida</a:t>
            </a:r>
            <a:r>
              <a:rPr lang="en-GB" sz="4800" dirty="0" smtClean="0"/>
              <a:t> </a:t>
            </a:r>
          </a:p>
          <a:p>
            <a:pPr algn="l" rtl="0"/>
            <a:r>
              <a:rPr lang="en-GB" sz="4800" dirty="0" smtClean="0">
                <a:hlinkClick r:id="rId8"/>
              </a:rPr>
              <a:t>cervical rib</a:t>
            </a:r>
            <a:endParaRPr lang="en-GB" sz="4800" dirty="0" smtClean="0"/>
          </a:p>
          <a:p>
            <a:pPr algn="l" rtl="0"/>
            <a:r>
              <a:rPr lang="en-GB" sz="4800" dirty="0" smtClean="0">
                <a:hlinkClick r:id="rId9"/>
              </a:rPr>
              <a:t>lumbar rib</a:t>
            </a:r>
            <a:endParaRPr lang="en-GB" sz="4800" dirty="0" smtClean="0"/>
          </a:p>
          <a:p>
            <a:pPr algn="l" rtl="0"/>
            <a:r>
              <a:rPr lang="en-GB" sz="4800" dirty="0" err="1" smtClean="0">
                <a:hlinkClick r:id="rId10"/>
              </a:rPr>
              <a:t>lumbrisation</a:t>
            </a:r>
            <a:r>
              <a:rPr lang="en-GB" sz="4800" dirty="0" smtClean="0">
                <a:hlinkClick r:id="rId10"/>
              </a:rPr>
              <a:t> </a:t>
            </a:r>
            <a:r>
              <a:rPr lang="en-GB" sz="4800" dirty="0">
                <a:hlinkClick r:id="rId10"/>
              </a:rPr>
              <a:t>of </a:t>
            </a:r>
            <a:r>
              <a:rPr lang="en-GB" sz="4800" dirty="0" smtClean="0">
                <a:hlinkClick r:id="rId10"/>
              </a:rPr>
              <a:t>S1</a:t>
            </a:r>
          </a:p>
          <a:p>
            <a:pPr algn="l" rtl="0"/>
            <a:r>
              <a:rPr lang="en-GB" sz="4800" dirty="0" smtClean="0">
                <a:hlinkClick r:id="rId10"/>
              </a:rPr>
              <a:t>sacralisation </a:t>
            </a:r>
            <a:r>
              <a:rPr lang="en-GB" sz="4800" dirty="0">
                <a:hlinkClick r:id="rId10"/>
              </a:rPr>
              <a:t>of L5</a:t>
            </a:r>
            <a:endParaRPr lang="en-GB" sz="4800" dirty="0"/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1973420994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528" y="474345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GB" b="1" dirty="0" smtClean="0"/>
              <a:t>Scoliosis, Kyphosis, </a:t>
            </a:r>
            <a:r>
              <a:rPr lang="en-GB" b="1" dirty="0" err="1" smtClean="0"/>
              <a:t>Lordosis</a:t>
            </a:r>
            <a:r>
              <a:rPr lang="en-GB" b="1" dirty="0" smtClean="0"/>
              <a:t>.</a:t>
            </a:r>
          </a:p>
          <a:p>
            <a:pPr algn="l" rtl="0"/>
            <a:endParaRPr lang="en-GB" b="1" dirty="0"/>
          </a:p>
          <a:p>
            <a:pPr algn="l" rtl="0"/>
            <a:endParaRPr lang="en-GB" b="1" dirty="0" smtClean="0"/>
          </a:p>
          <a:p>
            <a:pPr algn="l" rtl="0"/>
            <a:r>
              <a:rPr lang="en-GB" b="1" dirty="0" smtClean="0"/>
              <a:t>Associations</a:t>
            </a:r>
            <a:endParaRPr lang="en-GB" b="1" dirty="0"/>
          </a:p>
          <a:p>
            <a:pPr algn="l" rtl="0"/>
            <a:r>
              <a:rPr lang="en-GB" dirty="0"/>
              <a:t>Vertebral anomalies can occur with numerous </a:t>
            </a:r>
            <a:r>
              <a:rPr lang="en-GB" dirty="0" err="1"/>
              <a:t>syndromic</a:t>
            </a:r>
            <a:r>
              <a:rPr lang="en-GB" dirty="0"/>
              <a:t> as well as non-</a:t>
            </a:r>
            <a:r>
              <a:rPr lang="en-GB" dirty="0" err="1"/>
              <a:t>syndromic</a:t>
            </a:r>
            <a:r>
              <a:rPr lang="en-GB" dirty="0"/>
              <a:t> conditions:</a:t>
            </a:r>
          </a:p>
          <a:p>
            <a:pPr algn="l" rtl="0"/>
            <a:r>
              <a:rPr lang="en-GB" dirty="0">
                <a:hlinkClick r:id="rId2"/>
              </a:rPr>
              <a:t>VATER anomaly</a:t>
            </a:r>
            <a:r>
              <a:rPr lang="en-GB" dirty="0"/>
              <a:t> / </a:t>
            </a:r>
            <a:r>
              <a:rPr lang="en-GB" dirty="0">
                <a:hlinkClick r:id="rId3"/>
              </a:rPr>
              <a:t>VACTERL association</a:t>
            </a:r>
            <a:endParaRPr lang="en-GB" dirty="0"/>
          </a:p>
          <a:p>
            <a:pPr algn="l" rtl="0"/>
            <a:r>
              <a:rPr lang="en-GB" dirty="0" err="1">
                <a:hlinkClick r:id="rId4"/>
              </a:rPr>
              <a:t>Aicardi</a:t>
            </a:r>
            <a:r>
              <a:rPr lang="en-GB" dirty="0">
                <a:hlinkClick r:id="rId4"/>
              </a:rPr>
              <a:t> syndrome</a:t>
            </a:r>
            <a:endParaRPr lang="en-GB" dirty="0"/>
          </a:p>
          <a:p>
            <a:pPr algn="l" rtl="0"/>
            <a:r>
              <a:rPr lang="en-GB" dirty="0" err="1">
                <a:hlinkClick r:id="rId5"/>
              </a:rPr>
              <a:t>cleidocranial</a:t>
            </a:r>
            <a:r>
              <a:rPr lang="en-GB" dirty="0">
                <a:hlinkClick r:id="rId5"/>
              </a:rPr>
              <a:t> </a:t>
            </a:r>
            <a:r>
              <a:rPr lang="en-GB" dirty="0" err="1">
                <a:hlinkClick r:id="rId5"/>
              </a:rPr>
              <a:t>dysostosis</a:t>
            </a:r>
            <a:endParaRPr lang="en-GB" dirty="0"/>
          </a:p>
          <a:p>
            <a:pPr algn="l" rtl="0"/>
            <a:r>
              <a:rPr lang="en-GB" dirty="0" err="1">
                <a:hlinkClick r:id="rId6"/>
              </a:rPr>
              <a:t>cloacal</a:t>
            </a:r>
            <a:r>
              <a:rPr lang="en-GB" dirty="0">
                <a:hlinkClick r:id="rId6"/>
              </a:rPr>
              <a:t> </a:t>
            </a:r>
            <a:r>
              <a:rPr lang="en-GB" dirty="0" err="1">
                <a:hlinkClick r:id="rId6"/>
              </a:rPr>
              <a:t>exstrophy</a:t>
            </a:r>
            <a:endParaRPr lang="en-GB" dirty="0"/>
          </a:p>
          <a:p>
            <a:pPr algn="l" rtl="0"/>
            <a:r>
              <a:rPr lang="en-GB" dirty="0" err="1">
                <a:hlinkClick r:id="rId7"/>
              </a:rPr>
              <a:t>Goldenhar</a:t>
            </a:r>
            <a:r>
              <a:rPr lang="en-GB" dirty="0">
                <a:hlinkClick r:id="rId7"/>
              </a:rPr>
              <a:t> syndrome</a:t>
            </a:r>
            <a:endParaRPr lang="en-GB" dirty="0"/>
          </a:p>
          <a:p>
            <a:pPr algn="l" rtl="0"/>
            <a:r>
              <a:rPr lang="en-GB" dirty="0" err="1">
                <a:hlinkClick r:id="rId8"/>
              </a:rPr>
              <a:t>Gorlin</a:t>
            </a:r>
            <a:r>
              <a:rPr lang="en-GB" dirty="0">
                <a:hlinkClick r:id="rId8"/>
              </a:rPr>
              <a:t> syndrome</a:t>
            </a:r>
            <a:endParaRPr lang="en-GB" dirty="0"/>
          </a:p>
          <a:p>
            <a:pPr algn="l" rtl="0"/>
            <a:r>
              <a:rPr lang="en-GB" dirty="0" err="1">
                <a:hlinkClick r:id="rId9"/>
              </a:rPr>
              <a:t>Jarcho</a:t>
            </a:r>
            <a:r>
              <a:rPr lang="en-GB" dirty="0">
                <a:hlinkClick r:id="rId9"/>
              </a:rPr>
              <a:t>-Levin syndrome</a:t>
            </a:r>
            <a:endParaRPr lang="en-GB" dirty="0"/>
          </a:p>
          <a:p>
            <a:pPr algn="l" rtl="0"/>
            <a:r>
              <a:rPr lang="en-GB" dirty="0" err="1">
                <a:hlinkClick r:id="rId10"/>
              </a:rPr>
              <a:t>Juberg</a:t>
            </a:r>
            <a:r>
              <a:rPr lang="en-GB" dirty="0">
                <a:hlinkClick r:id="rId10"/>
              </a:rPr>
              <a:t>-Hayward syndrome</a:t>
            </a:r>
            <a:endParaRPr lang="en-GB" dirty="0"/>
          </a:p>
          <a:p>
            <a:pPr algn="l" rtl="0"/>
            <a:r>
              <a:rPr lang="en-GB" dirty="0" err="1">
                <a:hlinkClick r:id="rId11"/>
              </a:rPr>
              <a:t>Klippel</a:t>
            </a:r>
            <a:r>
              <a:rPr lang="en-GB" dirty="0">
                <a:hlinkClick r:id="rId11"/>
              </a:rPr>
              <a:t> </a:t>
            </a:r>
            <a:r>
              <a:rPr lang="en-GB" dirty="0" err="1">
                <a:hlinkClick r:id="rId11"/>
              </a:rPr>
              <a:t>Feil</a:t>
            </a:r>
            <a:r>
              <a:rPr lang="en-GB" dirty="0">
                <a:hlinkClick r:id="rId11"/>
              </a:rPr>
              <a:t> syndrome</a:t>
            </a:r>
            <a:endParaRPr lang="en-GB" dirty="0"/>
          </a:p>
          <a:p>
            <a:pPr algn="l" rt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9949111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36" y="-7988"/>
            <a:ext cx="7467600" cy="844700"/>
          </a:xfrm>
        </p:spPr>
        <p:txBody>
          <a:bodyPr/>
          <a:lstStyle/>
          <a:p>
            <a:r>
              <a:rPr lang="en-US" dirty="0" smtClean="0"/>
              <a:t>Skeleton of foot</a:t>
            </a:r>
            <a:endParaRPr lang="ar-EG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6048672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018544"/>
      </p:ext>
    </p:extLst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http://podiatryboards.web.officelive.com/images/bones,%20left%20lateral%20fo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692697"/>
            <a:ext cx="6552728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2747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52536" y="-106362"/>
            <a:ext cx="489552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SOLE OF THE FOOT    </a:t>
            </a:r>
            <a:endParaRPr kumimoji="0" lang="en-US" altLang="zh-TW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PMingLiU" pitchFamily="18" charset="-12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Plantar </a:t>
            </a:r>
            <a:r>
              <a:rPr kumimoji="0" lang="en-US" altLang="zh-TW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Aponeurosis</a:t>
            </a:r>
            <a:r>
              <a:rPr kumimoji="0" lang="en-US" altLang="zh-TW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:</a:t>
            </a:r>
            <a:endParaRPr kumimoji="0" lang="en-US" altLang="zh-TW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9512" y="1177008"/>
            <a:ext cx="5378970" cy="344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Posteriorly, it is attached to medial and lateral      tubercles of the calcaneus.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Anteriorly, it widens and divides into five      slips, one for each toe.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The slips fuse with the fibrous flexor sheath of the corresponding digit.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The </a:t>
            </a:r>
            <a:r>
              <a:rPr kumimoji="0" lang="en-US" altLang="zh-TW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aponeurosis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protects the underlying vessels and nerves of the sole.                        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It is also important in maintaining the longitudinal arches of foot.</a:t>
            </a:r>
            <a:endParaRPr kumimoji="0" lang="en-US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36712"/>
            <a:ext cx="3672408" cy="49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610781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7467600" cy="1143000"/>
          </a:xfrm>
        </p:spPr>
        <p:txBody>
          <a:bodyPr/>
          <a:lstStyle/>
          <a:p>
            <a:r>
              <a:rPr lang="en-US" b="1" dirty="0"/>
              <a:t>FIRST LAYER OF MUSCLES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546848" cy="4572000"/>
          </a:xfrm>
        </p:spPr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/>
              <a:t>1. Abductor </a:t>
            </a:r>
            <a:r>
              <a:rPr lang="en-US" dirty="0" err="1"/>
              <a:t>hallucis</a:t>
            </a:r>
            <a:r>
              <a:rPr lang="en-US" dirty="0"/>
              <a:t>.</a:t>
            </a:r>
          </a:p>
          <a:p>
            <a:pPr marL="0" indent="0" algn="l" rtl="0">
              <a:buNone/>
            </a:pPr>
            <a:r>
              <a:rPr lang="en-US" dirty="0"/>
              <a:t>2. </a:t>
            </a:r>
            <a:r>
              <a:rPr lang="en-US" dirty="0" smtClean="0"/>
              <a:t>Flexor </a:t>
            </a:r>
            <a:r>
              <a:rPr lang="en-US" dirty="0" err="1"/>
              <a:t>digitorum</a:t>
            </a:r>
            <a:r>
              <a:rPr lang="en-US" dirty="0"/>
              <a:t> </a:t>
            </a:r>
            <a:r>
              <a:rPr lang="en-US" dirty="0" err="1"/>
              <a:t>brevis</a:t>
            </a:r>
            <a:r>
              <a:rPr lang="en-US" dirty="0"/>
              <a:t>.</a:t>
            </a:r>
          </a:p>
          <a:p>
            <a:pPr marL="0" indent="0" algn="l" rtl="0">
              <a:buNone/>
            </a:pPr>
            <a:r>
              <a:rPr lang="en-US" dirty="0"/>
              <a:t>3. Abductor </a:t>
            </a:r>
            <a:r>
              <a:rPr lang="en-US" dirty="0" err="1"/>
              <a:t>digiti</a:t>
            </a:r>
            <a:r>
              <a:rPr lang="en-US" dirty="0"/>
              <a:t> </a:t>
            </a:r>
            <a:r>
              <a:rPr lang="en-US" dirty="0" err="1"/>
              <a:t>minimi</a:t>
            </a:r>
            <a:r>
              <a:rPr lang="en-US" dirty="0"/>
              <a:t>.</a:t>
            </a:r>
            <a:r>
              <a:rPr lang="en-US" b="1" dirty="0"/>
              <a:t> </a:t>
            </a:r>
            <a:endParaRPr lang="en-US" b="1" dirty="0" smtClean="0"/>
          </a:p>
          <a:p>
            <a:pPr marL="0" indent="0" algn="l" rtl="0">
              <a:buNone/>
            </a:pPr>
            <a:r>
              <a:rPr lang="en-US" b="1" dirty="0" smtClean="0"/>
              <a:t>Origin</a:t>
            </a:r>
            <a:r>
              <a:rPr lang="en-US" b="1" dirty="0"/>
              <a:t>:</a:t>
            </a:r>
            <a:r>
              <a:rPr lang="en-US" dirty="0"/>
              <a:t> Medial tubercle of the </a:t>
            </a:r>
            <a:r>
              <a:rPr lang="en-US" dirty="0" smtClean="0"/>
              <a:t>calcaneus.</a:t>
            </a:r>
          </a:p>
          <a:p>
            <a:pPr marL="0" indent="0" algn="l" rtl="0">
              <a:buNone/>
            </a:pPr>
            <a:r>
              <a:rPr lang="en-US" b="1" dirty="0" smtClean="0"/>
              <a:t>Insertion:</a:t>
            </a:r>
            <a:r>
              <a:rPr lang="en-US" dirty="0" smtClean="0"/>
              <a:t> </a:t>
            </a:r>
          </a:p>
          <a:p>
            <a:pPr marL="0" indent="0" algn="l" rtl="0">
              <a:buNone/>
            </a:pPr>
            <a:r>
              <a:rPr lang="en-US" dirty="0" smtClean="0"/>
              <a:t>1.Proximal </a:t>
            </a:r>
            <a:r>
              <a:rPr lang="en-US" dirty="0"/>
              <a:t>phalanx of the big toe. </a:t>
            </a:r>
          </a:p>
          <a:p>
            <a:pPr marL="0" indent="0" algn="l" rtl="0">
              <a:buNone/>
            </a:pPr>
            <a:r>
              <a:rPr lang="en-US" dirty="0" smtClean="0"/>
              <a:t>2.By </a:t>
            </a:r>
            <a:r>
              <a:rPr lang="en-US" dirty="0"/>
              <a:t>four tendons into the middle phalanges of the lateral four toes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3.Proximal </a:t>
            </a:r>
            <a:r>
              <a:rPr lang="en-US" dirty="0"/>
              <a:t>phalanx of the little </a:t>
            </a:r>
            <a:r>
              <a:rPr lang="en-US" dirty="0" smtClean="0"/>
              <a:t>toe. </a:t>
            </a:r>
            <a:endParaRPr lang="en-US" dirty="0"/>
          </a:p>
          <a:p>
            <a:endParaRPr lang="ar-EG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88843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757236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-27384"/>
            <a:ext cx="7467600" cy="1143000"/>
          </a:xfrm>
        </p:spPr>
        <p:txBody>
          <a:bodyPr/>
          <a:lstStyle/>
          <a:p>
            <a:r>
              <a:rPr lang="en-US" b="1" dirty="0"/>
              <a:t>SECOND LAYER OF MUSCLES</a:t>
            </a:r>
            <a:r>
              <a:rPr lang="en-US" dirty="0"/>
              <a:t> </a:t>
            </a:r>
            <a:endParaRPr lang="ar-EG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0" y="1628800"/>
            <a:ext cx="4860032" cy="4572000"/>
          </a:xfrm>
        </p:spPr>
        <p:txBody>
          <a:bodyPr/>
          <a:lstStyle/>
          <a:p>
            <a:pPr marL="0" lvl="0" indent="0" rtl="0">
              <a:buNone/>
            </a:pPr>
            <a:endParaRPr lang="en-US" dirty="0" smtClean="0"/>
          </a:p>
          <a:p>
            <a:pPr marL="457200" indent="-457200" algn="l" rtl="0">
              <a:buFont typeface="+mj-lt"/>
              <a:buAutoNum type="arabicPeriod"/>
            </a:pPr>
            <a:r>
              <a:rPr lang="en-US" dirty="0" smtClean="0"/>
              <a:t>Tendon </a:t>
            </a:r>
            <a:r>
              <a:rPr lang="en-US" dirty="0"/>
              <a:t>of flexor </a:t>
            </a:r>
            <a:r>
              <a:rPr lang="en-US" dirty="0" err="1"/>
              <a:t>hallucis</a:t>
            </a:r>
            <a:r>
              <a:rPr lang="en-US" dirty="0"/>
              <a:t> </a:t>
            </a:r>
            <a:r>
              <a:rPr lang="en-US" dirty="0" err="1"/>
              <a:t>longus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pPr marL="457200" indent="-457200" algn="l" rtl="0">
              <a:buFont typeface="+mj-lt"/>
              <a:buAutoNum type="arabicPeriod"/>
            </a:pPr>
            <a:r>
              <a:rPr lang="en-US" dirty="0" smtClean="0"/>
              <a:t>Tendon </a:t>
            </a:r>
            <a:r>
              <a:rPr lang="en-US" dirty="0"/>
              <a:t>of flexor </a:t>
            </a:r>
            <a:r>
              <a:rPr lang="en-US" dirty="0" err="1" smtClean="0"/>
              <a:t>digitorum</a:t>
            </a:r>
            <a:r>
              <a:rPr lang="en-US" dirty="0" smtClean="0"/>
              <a:t> </a:t>
            </a:r>
            <a:r>
              <a:rPr lang="en-US" dirty="0" err="1"/>
              <a:t>longus</a:t>
            </a:r>
            <a:r>
              <a:rPr lang="en-US" dirty="0"/>
              <a:t>.</a:t>
            </a:r>
          </a:p>
          <a:p>
            <a:pPr marL="457200" lvl="0" indent="-457200" algn="l" rtl="0">
              <a:buFont typeface="+mj-lt"/>
              <a:buAutoNum type="arabicPeriod"/>
            </a:pPr>
            <a:r>
              <a:rPr lang="pt-BR" dirty="0" smtClean="0"/>
              <a:t>Flexor </a:t>
            </a:r>
            <a:r>
              <a:rPr lang="pt-BR" dirty="0"/>
              <a:t>digitorum accessorius.</a:t>
            </a:r>
            <a:endParaRPr lang="en-US" dirty="0"/>
          </a:p>
          <a:p>
            <a:pPr marL="457200" lvl="0" indent="-457200" algn="l" rtl="0">
              <a:buFont typeface="+mj-lt"/>
              <a:buAutoNum type="arabicPeriod"/>
            </a:pPr>
            <a:r>
              <a:rPr lang="pt-BR" dirty="0"/>
              <a:t>Lumbrical muscles.</a:t>
            </a:r>
            <a:endParaRPr lang="en-US" dirty="0"/>
          </a:p>
          <a:p>
            <a:endParaRPr lang="ar-E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70409"/>
            <a:ext cx="4176464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866228"/>
      </p:ext>
    </p:extLst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0" y="801688"/>
            <a:ext cx="4316413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717178"/>
      </p:ext>
    </p:extLst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3657600" cy="2880320"/>
          </a:xfrm>
        </p:spPr>
        <p:txBody>
          <a:bodyPr>
            <a:normAutofit/>
          </a:bodyPr>
          <a:lstStyle/>
          <a:p>
            <a:pPr algn="l" rtl="0"/>
            <a:r>
              <a:rPr lang="en-US" b="1" dirty="0"/>
              <a:t>Tendon of Flexor </a:t>
            </a:r>
            <a:r>
              <a:rPr lang="en-US" b="1" dirty="0" err="1"/>
              <a:t>Hallucis</a:t>
            </a:r>
            <a:r>
              <a:rPr lang="en-US" b="1" dirty="0"/>
              <a:t> </a:t>
            </a:r>
            <a:r>
              <a:rPr lang="en-US" b="1" dirty="0" err="1"/>
              <a:t>Longus</a:t>
            </a:r>
            <a:r>
              <a:rPr lang="en-US" b="1" dirty="0"/>
              <a:t>:</a:t>
            </a:r>
            <a:endParaRPr lang="en-US" dirty="0"/>
          </a:p>
          <a:p>
            <a:pPr algn="l" rtl="0"/>
            <a:r>
              <a:rPr lang="en-US" sz="2000" dirty="0" smtClean="0"/>
              <a:t>Passes </a:t>
            </a:r>
            <a:r>
              <a:rPr lang="en-US" sz="2000" dirty="0"/>
              <a:t>forwards </a:t>
            </a:r>
            <a:r>
              <a:rPr lang="en-US" sz="2000" dirty="0" smtClean="0"/>
              <a:t>deep </a:t>
            </a:r>
            <a:r>
              <a:rPr lang="en-US" sz="2000" dirty="0"/>
              <a:t>to the tendon of the flexor </a:t>
            </a:r>
            <a:r>
              <a:rPr lang="en-US" sz="2000" dirty="0" err="1"/>
              <a:t>digitorum</a:t>
            </a:r>
            <a:r>
              <a:rPr lang="en-US" sz="2000" dirty="0"/>
              <a:t> </a:t>
            </a:r>
            <a:r>
              <a:rPr lang="en-US" sz="2000" dirty="0" err="1"/>
              <a:t>longus</a:t>
            </a:r>
            <a:r>
              <a:rPr lang="en-US" sz="2000" dirty="0"/>
              <a:t>, and is inserted into the base of the terminal phalanx of the big toe</a:t>
            </a:r>
            <a:r>
              <a:rPr lang="en-US" dirty="0"/>
              <a:t>.</a:t>
            </a:r>
          </a:p>
          <a:p>
            <a:pPr algn="l" rtl="0"/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270248" y="260648"/>
            <a:ext cx="4873752" cy="6336704"/>
          </a:xfrm>
        </p:spPr>
        <p:txBody>
          <a:bodyPr>
            <a:noAutofit/>
          </a:bodyPr>
          <a:lstStyle/>
          <a:p>
            <a:pPr algn="l" rtl="0"/>
            <a:r>
              <a:rPr lang="en-US" b="1" dirty="0"/>
              <a:t>Tendon of Flexor </a:t>
            </a:r>
            <a:r>
              <a:rPr lang="en-US" b="1" dirty="0" err="1"/>
              <a:t>Digitorum</a:t>
            </a:r>
            <a:r>
              <a:rPr lang="en-US" b="1" dirty="0"/>
              <a:t> </a:t>
            </a:r>
            <a:r>
              <a:rPr lang="en-US" b="1" dirty="0" err="1"/>
              <a:t>Longus</a:t>
            </a:r>
            <a:r>
              <a:rPr lang="en-US" b="1" dirty="0"/>
              <a:t>:</a:t>
            </a:r>
            <a:endParaRPr lang="en-US" dirty="0"/>
          </a:p>
          <a:p>
            <a:pPr algn="l" rtl="0"/>
            <a:r>
              <a:rPr lang="en-US" dirty="0" smtClean="0"/>
              <a:t>Splits </a:t>
            </a:r>
            <a:r>
              <a:rPr lang="en-US" dirty="0"/>
              <a:t>into four </a:t>
            </a:r>
            <a:r>
              <a:rPr lang="en-US" dirty="0" smtClean="0"/>
              <a:t>tendons (slips) </a:t>
            </a:r>
            <a:r>
              <a:rPr lang="en-US" dirty="0"/>
              <a:t>for the lateral four toes. </a:t>
            </a:r>
          </a:p>
          <a:p>
            <a:pPr algn="l" rtl="0"/>
            <a:r>
              <a:rPr lang="en-US" dirty="0" smtClean="0"/>
              <a:t>Receives </a:t>
            </a:r>
            <a:r>
              <a:rPr lang="en-US" dirty="0"/>
              <a:t>the insertion of the flexor </a:t>
            </a:r>
            <a:r>
              <a:rPr lang="en-US" dirty="0" err="1"/>
              <a:t>digitorum</a:t>
            </a:r>
            <a:r>
              <a:rPr lang="en-US" dirty="0"/>
              <a:t> </a:t>
            </a:r>
            <a:r>
              <a:rPr lang="en-US" dirty="0" err="1" smtClean="0"/>
              <a:t>accessorius</a:t>
            </a:r>
            <a:r>
              <a:rPr lang="en-US" dirty="0" smtClean="0"/>
              <a:t>. </a:t>
            </a:r>
          </a:p>
          <a:p>
            <a:pPr algn="l" rtl="0"/>
            <a:r>
              <a:rPr lang="en-US" dirty="0" smtClean="0"/>
              <a:t>Its </a:t>
            </a:r>
            <a:r>
              <a:rPr lang="en-US" dirty="0"/>
              <a:t>slips give origin to the </a:t>
            </a:r>
            <a:r>
              <a:rPr lang="en-US" dirty="0" err="1"/>
              <a:t>lumbrical</a:t>
            </a:r>
            <a:r>
              <a:rPr lang="en-US" dirty="0"/>
              <a:t> muscles. </a:t>
            </a:r>
          </a:p>
          <a:p>
            <a:pPr algn="l" rtl="0"/>
            <a:r>
              <a:rPr lang="en-US" dirty="0" smtClean="0"/>
              <a:t>Each </a:t>
            </a:r>
            <a:r>
              <a:rPr lang="en-US" dirty="0"/>
              <a:t>slip passes through a perforation in the tendon of the flexor </a:t>
            </a:r>
            <a:r>
              <a:rPr lang="en-US" dirty="0" err="1"/>
              <a:t>digitorum</a:t>
            </a:r>
            <a:r>
              <a:rPr lang="en-US" dirty="0"/>
              <a:t> </a:t>
            </a:r>
            <a:r>
              <a:rPr lang="en-US" dirty="0" err="1"/>
              <a:t>brevis</a:t>
            </a:r>
            <a:r>
              <a:rPr lang="en-US" dirty="0"/>
              <a:t> </a:t>
            </a:r>
            <a:r>
              <a:rPr lang="en-US" dirty="0" smtClean="0"/>
              <a:t>to </a:t>
            </a:r>
            <a:r>
              <a:rPr lang="en-US" dirty="0"/>
              <a:t>reach its insertion into the terminal phalanx. </a:t>
            </a:r>
          </a:p>
          <a:p>
            <a:pPr algn="l" rtl="0"/>
            <a:endParaRPr lang="en-US" sz="2000" dirty="0"/>
          </a:p>
          <a:p>
            <a:pPr algn="l" rtl="0"/>
            <a:endParaRPr lang="ar-EG" sz="1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8" y="3140968"/>
            <a:ext cx="284380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999976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76672"/>
            <a:ext cx="8820472" cy="576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74609"/>
      </p:ext>
    </p:extLst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332656"/>
            <a:ext cx="4464496" cy="6264696"/>
          </a:xfrm>
        </p:spPr>
        <p:txBody>
          <a:bodyPr>
            <a:noAutofit/>
          </a:bodyPr>
          <a:lstStyle/>
          <a:p>
            <a:pPr algn="l" rtl="0"/>
            <a:r>
              <a:rPr lang="en-US" b="1" dirty="0"/>
              <a:t>Flexor </a:t>
            </a:r>
            <a:r>
              <a:rPr lang="en-US" b="1" dirty="0" err="1"/>
              <a:t>Digitorum</a:t>
            </a:r>
            <a:r>
              <a:rPr lang="en-US" b="1" dirty="0"/>
              <a:t> </a:t>
            </a:r>
            <a:r>
              <a:rPr lang="en-US" b="1" dirty="0" err="1"/>
              <a:t>Accessorius</a:t>
            </a:r>
            <a:r>
              <a:rPr lang="en-US" b="1" dirty="0"/>
              <a:t> (</a:t>
            </a:r>
            <a:r>
              <a:rPr lang="en-US" b="1" dirty="0" err="1"/>
              <a:t>Quadratus</a:t>
            </a:r>
            <a:r>
              <a:rPr lang="en-US" b="1" dirty="0"/>
              <a:t> </a:t>
            </a:r>
            <a:r>
              <a:rPr lang="en-US" b="1" dirty="0" err="1"/>
              <a:t>plantae</a:t>
            </a:r>
            <a:r>
              <a:rPr lang="en-US" b="1" dirty="0"/>
              <a:t>):</a:t>
            </a:r>
            <a:endParaRPr lang="en-US" dirty="0"/>
          </a:p>
          <a:p>
            <a:pPr algn="l" rtl="0"/>
            <a:r>
              <a:rPr lang="en-US" sz="2000" b="1" dirty="0"/>
              <a:t>Origin:</a:t>
            </a:r>
            <a:r>
              <a:rPr lang="en-US" sz="2000" dirty="0"/>
              <a:t> By two heads:</a:t>
            </a:r>
          </a:p>
          <a:p>
            <a:pPr algn="l" rtl="0"/>
            <a:r>
              <a:rPr lang="en-US" sz="2000" dirty="0" smtClean="0"/>
              <a:t>Medial </a:t>
            </a:r>
            <a:r>
              <a:rPr lang="en-US" sz="2000" dirty="0"/>
              <a:t>(fleshy</a:t>
            </a:r>
            <a:r>
              <a:rPr lang="en-US" sz="2000" dirty="0" smtClean="0"/>
              <a:t>):calcaneus (medial).</a:t>
            </a:r>
            <a:endParaRPr lang="en-US" sz="2000" dirty="0"/>
          </a:p>
          <a:p>
            <a:pPr algn="l" rtl="0"/>
            <a:r>
              <a:rPr lang="en-US" sz="2000" dirty="0" smtClean="0"/>
              <a:t>Lateral </a:t>
            </a:r>
            <a:r>
              <a:rPr lang="en-US" sz="2000" dirty="0"/>
              <a:t>(</a:t>
            </a:r>
            <a:r>
              <a:rPr lang="en-US" sz="2000" dirty="0" err="1"/>
              <a:t>tendinous</a:t>
            </a:r>
            <a:r>
              <a:rPr lang="en-US" sz="2000" dirty="0"/>
              <a:t>): </a:t>
            </a:r>
            <a:r>
              <a:rPr lang="en-US" sz="2000" dirty="0" smtClean="0"/>
              <a:t>calcaneus (plantar).</a:t>
            </a:r>
            <a:endParaRPr lang="en-US" sz="2000" dirty="0"/>
          </a:p>
          <a:p>
            <a:pPr algn="l" rtl="0"/>
            <a:r>
              <a:rPr lang="en-US" sz="2000" b="1" dirty="0"/>
              <a:t>Insertion:</a:t>
            </a:r>
            <a:r>
              <a:rPr lang="en-US" sz="2000" u="sng" dirty="0"/>
              <a:t> </a:t>
            </a:r>
            <a:r>
              <a:rPr lang="en-US" sz="2000" dirty="0"/>
              <a:t>Into the tendon of the flexor </a:t>
            </a:r>
            <a:r>
              <a:rPr lang="en-US" sz="2000" dirty="0" err="1"/>
              <a:t>digitorum</a:t>
            </a:r>
            <a:r>
              <a:rPr lang="en-US" sz="2000" dirty="0"/>
              <a:t> </a:t>
            </a:r>
            <a:r>
              <a:rPr lang="en-US" sz="2000" dirty="0" err="1"/>
              <a:t>longus</a:t>
            </a:r>
            <a:r>
              <a:rPr lang="en-US" sz="2000" dirty="0"/>
              <a:t>.</a:t>
            </a:r>
          </a:p>
          <a:p>
            <a:pPr algn="l" rtl="0"/>
            <a:r>
              <a:rPr lang="en-US" sz="2000" b="1" dirty="0" smtClean="0"/>
              <a:t>Action</a:t>
            </a:r>
            <a:r>
              <a:rPr lang="en-US" sz="2000" b="1" dirty="0"/>
              <a:t>:</a:t>
            </a:r>
            <a:r>
              <a:rPr lang="en-US" sz="2000" dirty="0"/>
              <a:t> 1-Flexion of the </a:t>
            </a:r>
            <a:r>
              <a:rPr lang="en-US" sz="2000" dirty="0" err="1"/>
              <a:t>interphalangeal</a:t>
            </a:r>
            <a:r>
              <a:rPr lang="en-US" sz="2000" dirty="0"/>
              <a:t> and </a:t>
            </a:r>
            <a:r>
              <a:rPr lang="en-US" sz="2000" dirty="0" err="1"/>
              <a:t>metatarso</a:t>
            </a:r>
            <a:r>
              <a:rPr lang="en-US" sz="2000" dirty="0"/>
              <a:t>-phalangeal joints of the lateral four </a:t>
            </a:r>
            <a:r>
              <a:rPr lang="en-US" sz="2000" dirty="0" smtClean="0"/>
              <a:t>toes( same as FDL). </a:t>
            </a:r>
            <a:endParaRPr lang="en-US" sz="2000" dirty="0"/>
          </a:p>
          <a:p>
            <a:pPr algn="l" rtl="0"/>
            <a:r>
              <a:rPr lang="en-US" sz="2000" dirty="0"/>
              <a:t>2-Brings the tendons of the flexor </a:t>
            </a:r>
            <a:r>
              <a:rPr lang="en-US" sz="2000" dirty="0" err="1"/>
              <a:t>digitorum</a:t>
            </a:r>
            <a:r>
              <a:rPr lang="en-US" sz="2000" dirty="0"/>
              <a:t> </a:t>
            </a:r>
            <a:r>
              <a:rPr lang="en-US" sz="2000" dirty="0" err="1"/>
              <a:t>longus</a:t>
            </a:r>
            <a:r>
              <a:rPr lang="en-US" sz="2000" dirty="0"/>
              <a:t> more in line with the toes, thus allowing powerful flexion of the toes.</a:t>
            </a:r>
            <a:r>
              <a:rPr lang="en-US" sz="2000" b="1" dirty="0"/>
              <a:t>                    </a:t>
            </a:r>
            <a:endParaRPr lang="ar-EG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0" y="369168"/>
            <a:ext cx="4334200" cy="3923928"/>
          </a:xfrm>
        </p:spPr>
        <p:txBody>
          <a:bodyPr>
            <a:noAutofit/>
          </a:bodyPr>
          <a:lstStyle/>
          <a:p>
            <a:pPr algn="l" rtl="0"/>
            <a:r>
              <a:rPr lang="en-US" b="1" dirty="0" err="1"/>
              <a:t>Lumbrical</a:t>
            </a:r>
            <a:r>
              <a:rPr lang="en-US" b="1" dirty="0"/>
              <a:t> Muscles:</a:t>
            </a:r>
            <a:endParaRPr lang="en-US" dirty="0"/>
          </a:p>
          <a:p>
            <a:pPr algn="l" rtl="0"/>
            <a:r>
              <a:rPr lang="en-US" sz="2000" b="1" dirty="0" smtClean="0"/>
              <a:t>Origin: </a:t>
            </a:r>
            <a:r>
              <a:rPr lang="en-US" sz="2000" dirty="0" smtClean="0"/>
              <a:t>from </a:t>
            </a:r>
            <a:r>
              <a:rPr lang="en-US" sz="2000" dirty="0"/>
              <a:t>the tendons of the flexor </a:t>
            </a:r>
            <a:r>
              <a:rPr lang="en-US" sz="2000" dirty="0" err="1"/>
              <a:t>digitorum</a:t>
            </a:r>
            <a:r>
              <a:rPr lang="en-US" sz="2000" dirty="0"/>
              <a:t> </a:t>
            </a:r>
            <a:r>
              <a:rPr lang="en-US" sz="2000" dirty="0" err="1"/>
              <a:t>longus</a:t>
            </a:r>
            <a:r>
              <a:rPr lang="en-US" sz="2000" dirty="0"/>
              <a:t>.</a:t>
            </a:r>
          </a:p>
          <a:p>
            <a:pPr algn="l" rtl="0"/>
            <a:r>
              <a:rPr lang="en-US" sz="2000" b="1" dirty="0"/>
              <a:t>Insertion</a:t>
            </a:r>
            <a:r>
              <a:rPr lang="en-US" sz="2000" b="1" dirty="0" smtClean="0"/>
              <a:t>:</a:t>
            </a:r>
            <a:r>
              <a:rPr lang="en-US" sz="2000" dirty="0" smtClean="0"/>
              <a:t> into </a:t>
            </a:r>
            <a:r>
              <a:rPr lang="en-US" sz="2000" dirty="0"/>
              <a:t>the extensor expansion </a:t>
            </a:r>
            <a:r>
              <a:rPr lang="en-US" sz="2000" dirty="0" smtClean="0"/>
              <a:t>and the </a:t>
            </a:r>
            <a:r>
              <a:rPr lang="en-US" sz="2000" dirty="0"/>
              <a:t>base of the proximal phalanx.</a:t>
            </a:r>
            <a:r>
              <a:rPr lang="en-US" sz="2000" b="1" dirty="0"/>
              <a:t>                                      </a:t>
            </a:r>
            <a:endParaRPr lang="en-US" sz="2000" dirty="0"/>
          </a:p>
          <a:p>
            <a:pPr algn="l" rtl="0"/>
            <a:r>
              <a:rPr lang="en-US" sz="2000" b="1" dirty="0" err="1" smtClean="0"/>
              <a:t>Action:</a:t>
            </a:r>
            <a:r>
              <a:rPr lang="en-US" sz="2000" dirty="0" err="1" smtClean="0"/>
              <a:t>Extension</a:t>
            </a:r>
            <a:r>
              <a:rPr lang="en-US" sz="2000" dirty="0" smtClean="0"/>
              <a:t> </a:t>
            </a:r>
            <a:r>
              <a:rPr lang="en-US" sz="2000" dirty="0"/>
              <a:t>of the </a:t>
            </a:r>
            <a:r>
              <a:rPr lang="en-US" sz="2000" dirty="0" err="1"/>
              <a:t>interphalangeal</a:t>
            </a:r>
            <a:r>
              <a:rPr lang="en-US" sz="2000" dirty="0"/>
              <a:t> joints </a:t>
            </a:r>
            <a:r>
              <a:rPr lang="en-US" sz="2000" dirty="0" smtClean="0"/>
              <a:t>and </a:t>
            </a:r>
            <a:r>
              <a:rPr lang="en-US" sz="2000" dirty="0"/>
              <a:t>flexion of the </a:t>
            </a:r>
            <a:r>
              <a:rPr lang="en-US" sz="2000" dirty="0" err="1"/>
              <a:t>metatarso</a:t>
            </a:r>
            <a:r>
              <a:rPr lang="en-US" sz="2000" dirty="0"/>
              <a:t>-phalangeal joints of the lateral four toes.</a:t>
            </a:r>
            <a:endParaRPr lang="ar-EG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61048"/>
            <a:ext cx="3312368" cy="319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2375978"/>
      </p:ext>
    </p:extLst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THIRD LAYER OF MUSCLES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4392488" cy="4572000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1.Flexor </a:t>
            </a:r>
            <a:r>
              <a:rPr lang="en-US" dirty="0" err="1"/>
              <a:t>hallucis</a:t>
            </a:r>
            <a:r>
              <a:rPr lang="en-US" dirty="0"/>
              <a:t> </a:t>
            </a:r>
            <a:r>
              <a:rPr lang="en-US" dirty="0" err="1"/>
              <a:t>brevis</a:t>
            </a:r>
            <a:r>
              <a:rPr lang="en-US" dirty="0"/>
              <a:t>. </a:t>
            </a:r>
          </a:p>
          <a:p>
            <a:pPr marL="0" indent="0" algn="l" rtl="0">
              <a:buNone/>
            </a:pPr>
            <a:r>
              <a:rPr lang="da-DK" dirty="0"/>
              <a:t>2. Adductor hallucis.  </a:t>
            </a:r>
            <a:endParaRPr lang="en-US" dirty="0"/>
          </a:p>
          <a:p>
            <a:pPr marL="0" indent="0" algn="l" rtl="0">
              <a:buNone/>
            </a:pPr>
            <a:r>
              <a:rPr lang="da-DK" dirty="0"/>
              <a:t>3. Flexor digiti minimi brevis.  </a:t>
            </a:r>
            <a:endParaRPr lang="en-US" dirty="0"/>
          </a:p>
          <a:p>
            <a:endParaRPr lang="ar-EG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0896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328599"/>
      </p:ext>
    </p:extLst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488" y="566738"/>
            <a:ext cx="4191000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1520" y="754826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sz="2800" b="1" dirty="0"/>
              <a:t>Adductor </a:t>
            </a:r>
            <a:r>
              <a:rPr lang="en-US" sz="2800" b="1" dirty="0" err="1"/>
              <a:t>Hallucis</a:t>
            </a:r>
            <a:r>
              <a:rPr lang="en-US" sz="2800" b="1" dirty="0"/>
              <a:t>:</a:t>
            </a:r>
            <a:endParaRPr lang="en-US" sz="2800" dirty="0"/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Origin</a:t>
            </a:r>
            <a:r>
              <a:rPr lang="en-US" b="1" dirty="0"/>
              <a:t>: By two heads:</a:t>
            </a:r>
            <a:endParaRPr lang="en-US" dirty="0"/>
          </a:p>
          <a:p>
            <a:pPr algn="l" rtl="0"/>
            <a:r>
              <a:rPr lang="en-US" dirty="0"/>
              <a:t>  A) Transverse head: </a:t>
            </a:r>
            <a:r>
              <a:rPr lang="en-US" dirty="0" smtClean="0"/>
              <a:t>from </a:t>
            </a:r>
            <a:r>
              <a:rPr lang="en-US" dirty="0"/>
              <a:t>the plantar ligaments of the </a:t>
            </a:r>
            <a:r>
              <a:rPr lang="en-US" dirty="0" err="1"/>
              <a:t>metatarso</a:t>
            </a:r>
            <a:r>
              <a:rPr lang="en-US" dirty="0"/>
              <a:t>-phalangeal joints of the lateral four toes.</a:t>
            </a:r>
          </a:p>
          <a:p>
            <a:pPr algn="l" rtl="0"/>
            <a:r>
              <a:rPr lang="en-US" dirty="0"/>
              <a:t>  B) Oblique head: </a:t>
            </a:r>
            <a:r>
              <a:rPr lang="en-US" dirty="0" smtClean="0"/>
              <a:t>from </a:t>
            </a:r>
            <a:r>
              <a:rPr lang="en-US" dirty="0"/>
              <a:t>the bases of the second, third and fourth metatarsal </a:t>
            </a:r>
            <a:r>
              <a:rPr lang="en-US" dirty="0" smtClean="0"/>
              <a:t>s.</a:t>
            </a:r>
            <a:endParaRPr lang="en-US" dirty="0"/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Insertion</a:t>
            </a:r>
            <a:r>
              <a:rPr lang="en-US" b="1" dirty="0"/>
              <a:t>: </a:t>
            </a:r>
            <a:r>
              <a:rPr lang="en-US" dirty="0"/>
              <a:t>the base of the proximal phalanx of the big toe. 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Action: </a:t>
            </a:r>
            <a:r>
              <a:rPr lang="en-US" dirty="0" smtClean="0"/>
              <a:t>The </a:t>
            </a:r>
            <a:r>
              <a:rPr lang="en-US" dirty="0"/>
              <a:t>transverse head maintains the transverse arch of the foot.</a:t>
            </a:r>
          </a:p>
          <a:p>
            <a:pPr algn="l" rtl="0"/>
            <a:r>
              <a:rPr lang="en-US" dirty="0"/>
              <a:t>The oblique head adducts </a:t>
            </a:r>
            <a:r>
              <a:rPr lang="en-US" dirty="0" smtClean="0"/>
              <a:t> the </a:t>
            </a:r>
            <a:r>
              <a:rPr lang="en-US" dirty="0"/>
              <a:t>big </a:t>
            </a:r>
            <a:r>
              <a:rPr lang="en-US" dirty="0" smtClean="0"/>
              <a:t>toe.</a:t>
            </a:r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2046096350"/>
      </p:ext>
    </p:extLst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4572000" cy="4572000"/>
          </a:xfrm>
        </p:spPr>
        <p:txBody>
          <a:bodyPr>
            <a:normAutofit/>
          </a:bodyPr>
          <a:lstStyle/>
          <a:p>
            <a:pPr algn="l" rtl="0"/>
            <a:r>
              <a:rPr lang="en-US" b="1" dirty="0"/>
              <a:t>Flexor </a:t>
            </a:r>
            <a:r>
              <a:rPr lang="en-US" b="1" dirty="0" err="1"/>
              <a:t>Hallucis</a:t>
            </a:r>
            <a:r>
              <a:rPr lang="en-US" b="1" dirty="0"/>
              <a:t> </a:t>
            </a:r>
            <a:r>
              <a:rPr lang="en-US" b="1" dirty="0" err="1"/>
              <a:t>Brevis</a:t>
            </a:r>
            <a:r>
              <a:rPr lang="en-US" b="1" dirty="0"/>
              <a:t>:</a:t>
            </a:r>
            <a:endParaRPr lang="en-US" dirty="0"/>
          </a:p>
          <a:p>
            <a:pPr algn="l" rtl="0"/>
            <a:r>
              <a:rPr lang="en-US" b="1" dirty="0"/>
              <a:t>Origin: </a:t>
            </a:r>
            <a:r>
              <a:rPr lang="en-US" dirty="0"/>
              <a:t>Cuboid and </a:t>
            </a:r>
            <a:r>
              <a:rPr lang="en-US" dirty="0" smtClean="0"/>
              <a:t>the 3 </a:t>
            </a:r>
            <a:r>
              <a:rPr lang="en-US" dirty="0" err="1" smtClean="0"/>
              <a:t>cuniform</a:t>
            </a:r>
            <a:r>
              <a:rPr lang="en-US" dirty="0" smtClean="0"/>
              <a:t> bones.</a:t>
            </a:r>
            <a:endParaRPr lang="en-US" dirty="0"/>
          </a:p>
          <a:p>
            <a:pPr algn="l" rtl="0"/>
            <a:r>
              <a:rPr lang="en-US" b="1" dirty="0"/>
              <a:t>Insertion:</a:t>
            </a:r>
            <a:r>
              <a:rPr lang="en-US" dirty="0"/>
              <a:t> </a:t>
            </a:r>
            <a:r>
              <a:rPr lang="en-US" dirty="0" smtClean="0"/>
              <a:t>Base </a:t>
            </a:r>
            <a:r>
              <a:rPr lang="en-US" dirty="0"/>
              <a:t>of </a:t>
            </a:r>
            <a:r>
              <a:rPr lang="en-US" dirty="0" smtClean="0"/>
              <a:t>proximal </a:t>
            </a:r>
            <a:r>
              <a:rPr lang="en-US" dirty="0"/>
              <a:t>phalanx of the big toe.</a:t>
            </a:r>
          </a:p>
          <a:p>
            <a:pPr algn="l" rtl="0"/>
            <a:r>
              <a:rPr lang="en-US" b="1" dirty="0" err="1" smtClean="0"/>
              <a:t>Action:</a:t>
            </a:r>
            <a:r>
              <a:rPr lang="en-US" dirty="0" err="1" smtClean="0"/>
              <a:t>Flexion</a:t>
            </a:r>
            <a:r>
              <a:rPr lang="en-US" dirty="0" smtClean="0"/>
              <a:t> </a:t>
            </a:r>
            <a:r>
              <a:rPr lang="en-US" dirty="0"/>
              <a:t>of the </a:t>
            </a:r>
            <a:r>
              <a:rPr lang="en-US" dirty="0" err="1"/>
              <a:t>metatarso</a:t>
            </a:r>
            <a:r>
              <a:rPr lang="en-US" dirty="0"/>
              <a:t>-phalangeal joint of the big toe.</a:t>
            </a:r>
          </a:p>
          <a:p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50776" y="548680"/>
            <a:ext cx="4873752" cy="4572000"/>
          </a:xfrm>
        </p:spPr>
        <p:txBody>
          <a:bodyPr>
            <a:normAutofit/>
          </a:bodyPr>
          <a:lstStyle/>
          <a:p>
            <a:pPr algn="l" rtl="0"/>
            <a:r>
              <a:rPr lang="en-US" b="1" dirty="0"/>
              <a:t>Flexor </a:t>
            </a:r>
            <a:r>
              <a:rPr lang="en-US" b="1" dirty="0" err="1"/>
              <a:t>Digiti</a:t>
            </a:r>
            <a:r>
              <a:rPr lang="en-US" b="1" dirty="0"/>
              <a:t> </a:t>
            </a:r>
            <a:r>
              <a:rPr lang="en-US" b="1" dirty="0" err="1"/>
              <a:t>Minimi</a:t>
            </a:r>
            <a:r>
              <a:rPr lang="en-US" b="1" dirty="0"/>
              <a:t> </a:t>
            </a:r>
            <a:r>
              <a:rPr lang="en-US" b="1" dirty="0" err="1"/>
              <a:t>Brevis</a:t>
            </a:r>
            <a:r>
              <a:rPr lang="en-US" b="1" dirty="0"/>
              <a:t>:</a:t>
            </a:r>
            <a:endParaRPr lang="en-US" dirty="0"/>
          </a:p>
          <a:p>
            <a:pPr algn="l" rtl="0"/>
            <a:r>
              <a:rPr lang="en-US" b="1" dirty="0"/>
              <a:t>Origin: </a:t>
            </a:r>
            <a:r>
              <a:rPr lang="en-US" dirty="0" smtClean="0"/>
              <a:t>Base </a:t>
            </a:r>
            <a:r>
              <a:rPr lang="en-US" dirty="0"/>
              <a:t>of 5</a:t>
            </a:r>
            <a:r>
              <a:rPr lang="en-US" baseline="30000" dirty="0"/>
              <a:t>th</a:t>
            </a:r>
            <a:r>
              <a:rPr lang="en-US" dirty="0"/>
              <a:t> metatarsal </a:t>
            </a:r>
            <a:r>
              <a:rPr lang="en-US" dirty="0" smtClean="0"/>
              <a:t>bone.</a:t>
            </a:r>
            <a:endParaRPr lang="en-US" dirty="0"/>
          </a:p>
          <a:p>
            <a:pPr algn="l" rtl="0"/>
            <a:r>
              <a:rPr lang="en-US" b="1" dirty="0"/>
              <a:t>Insertion: </a:t>
            </a:r>
            <a:r>
              <a:rPr lang="en-US" dirty="0"/>
              <a:t>Base of </a:t>
            </a:r>
            <a:r>
              <a:rPr lang="en-US" dirty="0" smtClean="0"/>
              <a:t>proximal </a:t>
            </a:r>
            <a:r>
              <a:rPr lang="en-US" dirty="0"/>
              <a:t>phalanx of the little toe.</a:t>
            </a:r>
          </a:p>
          <a:p>
            <a:pPr algn="l" rtl="0"/>
            <a:r>
              <a:rPr lang="en-US" b="1" dirty="0" err="1" smtClean="0"/>
              <a:t>Action:</a:t>
            </a:r>
            <a:r>
              <a:rPr lang="en-US" dirty="0" err="1" smtClean="0"/>
              <a:t>Flexion</a:t>
            </a:r>
            <a:r>
              <a:rPr lang="en-US" dirty="0" smtClean="0"/>
              <a:t> </a:t>
            </a:r>
            <a:r>
              <a:rPr lang="en-US" dirty="0"/>
              <a:t>of the </a:t>
            </a:r>
            <a:r>
              <a:rPr lang="en-US" dirty="0" err="1"/>
              <a:t>metatarso</a:t>
            </a:r>
            <a:r>
              <a:rPr lang="en-US" dirty="0"/>
              <a:t>-phalangeal joint of the little toe.</a:t>
            </a: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2739521032"/>
      </p:ext>
    </p:extLst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FOURTH LAYER OF MUSCLES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28800"/>
            <a:ext cx="4644008" cy="4572000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/>
              <a:t>1. Tendon of peroneus </a:t>
            </a:r>
            <a:r>
              <a:rPr lang="en-US" dirty="0" err="1"/>
              <a:t>longus</a:t>
            </a:r>
            <a:r>
              <a:rPr lang="en-US" dirty="0"/>
              <a:t>.</a:t>
            </a:r>
          </a:p>
          <a:p>
            <a:pPr marL="0" indent="0" algn="l" rtl="0">
              <a:buNone/>
            </a:pPr>
            <a:r>
              <a:rPr lang="en-US" dirty="0"/>
              <a:t>2. Tendon of </a:t>
            </a:r>
            <a:r>
              <a:rPr lang="en-US" dirty="0" err="1"/>
              <a:t>tibialis</a:t>
            </a:r>
            <a:r>
              <a:rPr lang="en-US" dirty="0"/>
              <a:t> posterior.</a:t>
            </a:r>
          </a:p>
          <a:p>
            <a:pPr marL="0" indent="0" algn="l" rtl="0">
              <a:buNone/>
            </a:pPr>
            <a:r>
              <a:rPr lang="en-US" dirty="0"/>
              <a:t>3. Plantar </a:t>
            </a:r>
            <a:r>
              <a:rPr lang="en-US" dirty="0" err="1" smtClean="0"/>
              <a:t>interossei</a:t>
            </a:r>
            <a:r>
              <a:rPr lang="en-US" dirty="0" smtClean="0"/>
              <a:t>.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4. Dorsal </a:t>
            </a:r>
            <a:r>
              <a:rPr lang="en-US" dirty="0" err="1" smtClean="0"/>
              <a:t>interossei</a:t>
            </a:r>
            <a:r>
              <a:rPr lang="en-US" dirty="0" smtClean="0"/>
              <a:t>.</a:t>
            </a:r>
            <a:endParaRPr lang="ar-EG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6085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092697"/>
      </p:ext>
    </p:extLst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3657600" cy="4572000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b="1" dirty="0"/>
              <a:t>Tendon of Peroneus </a:t>
            </a:r>
            <a:r>
              <a:rPr lang="en-US" b="1" dirty="0" err="1"/>
              <a:t>Longus</a:t>
            </a:r>
            <a:r>
              <a:rPr lang="en-US" b="1" dirty="0"/>
              <a:t>:</a:t>
            </a:r>
            <a:endParaRPr lang="en-US" dirty="0"/>
          </a:p>
          <a:p>
            <a:pPr algn="l" rtl="0"/>
            <a:r>
              <a:rPr lang="en-US" dirty="0" smtClean="0"/>
              <a:t>Runs </a:t>
            </a:r>
            <a:r>
              <a:rPr lang="en-US" dirty="0"/>
              <a:t>in a groove on the plantar surface of the cuboid bone. </a:t>
            </a:r>
          </a:p>
          <a:p>
            <a:pPr algn="l" rtl="0"/>
            <a:r>
              <a:rPr lang="en-US" dirty="0" smtClean="0"/>
              <a:t>It </a:t>
            </a:r>
            <a:r>
              <a:rPr lang="en-US" dirty="0"/>
              <a:t>is inserted into the base of the first metatarsal bone and the adjoining part of the medial cuneiform bone. </a:t>
            </a:r>
          </a:p>
          <a:p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270248" y="260648"/>
            <a:ext cx="4478216" cy="4572000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b="1" dirty="0"/>
              <a:t>Tendon of </a:t>
            </a:r>
            <a:r>
              <a:rPr lang="en-US" b="1" dirty="0" err="1"/>
              <a:t>Tibialis</a:t>
            </a:r>
            <a:r>
              <a:rPr lang="en-US" b="1" dirty="0"/>
              <a:t> Posterior:</a:t>
            </a:r>
            <a:endParaRPr lang="en-US" dirty="0"/>
          </a:p>
          <a:p>
            <a:pPr algn="l" rtl="0"/>
            <a:r>
              <a:rPr lang="en-US" dirty="0" smtClean="0"/>
              <a:t>As </a:t>
            </a:r>
            <a:r>
              <a:rPr lang="en-US" dirty="0"/>
              <a:t>it reaches the sole, this tendon divides into a larger medial and a smaller lateral part.</a:t>
            </a:r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medial part is </a:t>
            </a:r>
            <a:r>
              <a:rPr lang="en-US" dirty="0" smtClean="0"/>
              <a:t>inserted mainly </a:t>
            </a:r>
            <a:r>
              <a:rPr lang="en-US" dirty="0"/>
              <a:t>into the tuberosity of </a:t>
            </a:r>
            <a:r>
              <a:rPr lang="en-US" dirty="0" err="1"/>
              <a:t>navicular</a:t>
            </a:r>
            <a:r>
              <a:rPr lang="en-US" dirty="0"/>
              <a:t> bone and also to the medial cuneiform bone. </a:t>
            </a:r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lateral part is inserted by slips into the other tarsal bones except the talus and to the bases of the second, third and fourth metatarsal bones.</a:t>
            </a:r>
          </a:p>
          <a:p>
            <a:endParaRPr lang="ar-EG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388843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204680"/>
      </p:ext>
    </p:extLst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Plantar </a:t>
            </a:r>
            <a:r>
              <a:rPr lang="en-US" b="1" dirty="0" err="1"/>
              <a:t>Interossei</a:t>
            </a:r>
            <a:r>
              <a:rPr lang="en-US" b="1" dirty="0"/>
              <a:t>:</a:t>
            </a:r>
            <a:r>
              <a:rPr lang="en-US" dirty="0"/>
              <a:t/>
            </a:r>
            <a:br>
              <a:rPr lang="en-US" dirty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36512" y="1600200"/>
            <a:ext cx="4968552" cy="4572000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These </a:t>
            </a:r>
            <a:r>
              <a:rPr lang="en-US" dirty="0"/>
              <a:t>are three small muscles. Each arises from one of the lateral three metatarsal d</a:t>
            </a:r>
            <a:r>
              <a:rPr lang="en-US" dirty="0" smtClean="0"/>
              <a:t> bones</a:t>
            </a:r>
            <a:r>
              <a:rPr lang="en-US" dirty="0"/>
              <a:t>. </a:t>
            </a:r>
          </a:p>
          <a:p>
            <a:pPr algn="l" rtl="0"/>
            <a:r>
              <a:rPr lang="en-US" dirty="0" smtClean="0"/>
              <a:t>Each </a:t>
            </a:r>
            <a:r>
              <a:rPr lang="en-US" dirty="0"/>
              <a:t>one is inserted </a:t>
            </a:r>
            <a:r>
              <a:rPr lang="en-US" dirty="0" smtClean="0"/>
              <a:t>into </a:t>
            </a:r>
            <a:r>
              <a:rPr lang="en-US" dirty="0"/>
              <a:t>the base of the proximal phalanx and </a:t>
            </a:r>
            <a:r>
              <a:rPr lang="en-US" dirty="0" smtClean="0"/>
              <a:t>the </a:t>
            </a:r>
            <a:r>
              <a:rPr lang="en-US" dirty="0"/>
              <a:t>extensor expansion. </a:t>
            </a:r>
          </a:p>
          <a:p>
            <a:pPr algn="l" rtl="0"/>
            <a:r>
              <a:rPr lang="en-US" dirty="0" smtClean="0"/>
              <a:t>They </a:t>
            </a:r>
            <a:r>
              <a:rPr lang="en-US" dirty="0"/>
              <a:t>adduct the lateral toes towards the second toe.</a:t>
            </a:r>
          </a:p>
          <a:p>
            <a:pPr algn="l" rtl="0"/>
            <a:r>
              <a:rPr lang="en-US" dirty="0" smtClean="0"/>
              <a:t>Through </a:t>
            </a:r>
            <a:r>
              <a:rPr lang="en-US" dirty="0"/>
              <a:t>the extensor expansions they extend the </a:t>
            </a:r>
            <a:r>
              <a:rPr lang="en-US" dirty="0" err="1"/>
              <a:t>interphalangeal</a:t>
            </a:r>
            <a:r>
              <a:rPr lang="en-US" dirty="0"/>
              <a:t> and flex the </a:t>
            </a:r>
            <a:r>
              <a:rPr lang="en-US" dirty="0" err="1"/>
              <a:t>metatarso</a:t>
            </a:r>
            <a:r>
              <a:rPr lang="en-US" dirty="0"/>
              <a:t>-phalangeal joints.</a:t>
            </a:r>
          </a:p>
          <a:p>
            <a:pPr algn="l" rtl="0"/>
            <a:endParaRPr lang="ar-EG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438" y="829816"/>
            <a:ext cx="4115066" cy="562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9940"/>
      </p:ext>
    </p:extLst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72008"/>
            <a:ext cx="7467600" cy="76470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Dorsal </a:t>
            </a:r>
            <a:r>
              <a:rPr lang="en-US" b="1" dirty="0" err="1"/>
              <a:t>Interossei</a:t>
            </a:r>
            <a:r>
              <a:rPr lang="en-US" b="1" dirty="0"/>
              <a:t>:</a:t>
            </a:r>
            <a:r>
              <a:rPr lang="en-US" dirty="0"/>
              <a:t/>
            </a:r>
            <a:br>
              <a:rPr lang="en-US" dirty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20688"/>
            <a:ext cx="4716016" cy="6048672"/>
          </a:xfrm>
        </p:spPr>
        <p:txBody>
          <a:bodyPr>
            <a:noAutofit/>
          </a:bodyPr>
          <a:lstStyle/>
          <a:p>
            <a:pPr algn="l" rtl="0"/>
            <a:r>
              <a:rPr lang="en-US" dirty="0" smtClean="0"/>
              <a:t>These </a:t>
            </a:r>
            <a:r>
              <a:rPr lang="en-US" dirty="0"/>
              <a:t>are four </a:t>
            </a:r>
            <a:r>
              <a:rPr lang="en-US" dirty="0" smtClean="0"/>
              <a:t>muscles</a:t>
            </a:r>
            <a:r>
              <a:rPr lang="en-US" dirty="0"/>
              <a:t>. Each arises from the adjoining sides of two metatarsal bones. </a:t>
            </a:r>
          </a:p>
          <a:p>
            <a:pPr algn="l" rtl="0"/>
            <a:r>
              <a:rPr lang="en-US" dirty="0" smtClean="0"/>
              <a:t>Each </a:t>
            </a:r>
            <a:r>
              <a:rPr lang="en-US" dirty="0"/>
              <a:t>one is </a:t>
            </a:r>
            <a:r>
              <a:rPr lang="en-US" dirty="0" smtClean="0"/>
              <a:t>inserted </a:t>
            </a:r>
            <a:r>
              <a:rPr lang="en-US" dirty="0"/>
              <a:t>into the base of the proximal phalanx and </a:t>
            </a:r>
            <a:r>
              <a:rPr lang="en-US" dirty="0" smtClean="0"/>
              <a:t>the </a:t>
            </a:r>
            <a:r>
              <a:rPr lang="en-US" dirty="0"/>
              <a:t>extensor expansion. </a:t>
            </a:r>
          </a:p>
          <a:p>
            <a:pPr algn="l" rtl="0"/>
            <a:r>
              <a:rPr lang="en-US" dirty="0" smtClean="0"/>
              <a:t>They </a:t>
            </a:r>
            <a:r>
              <a:rPr lang="en-US" dirty="0"/>
              <a:t>abduct the second, third and fourth toes from the middle line of the second toe.</a:t>
            </a:r>
          </a:p>
          <a:p>
            <a:pPr algn="l" rtl="0"/>
            <a:r>
              <a:rPr lang="en-US" dirty="0" smtClean="0"/>
              <a:t>Through </a:t>
            </a:r>
            <a:r>
              <a:rPr lang="en-US" dirty="0"/>
              <a:t>their attachment to the extensor </a:t>
            </a:r>
            <a:r>
              <a:rPr lang="en-US" dirty="0" smtClean="0"/>
              <a:t>expansions, </a:t>
            </a:r>
            <a:r>
              <a:rPr lang="en-US" dirty="0"/>
              <a:t>they also extend </a:t>
            </a:r>
            <a:r>
              <a:rPr lang="en-US" dirty="0" err="1" smtClean="0"/>
              <a:t>interphalangeal</a:t>
            </a:r>
            <a:r>
              <a:rPr lang="en-US" dirty="0" smtClean="0"/>
              <a:t> </a:t>
            </a:r>
            <a:r>
              <a:rPr lang="en-US" dirty="0"/>
              <a:t>joints and flex </a:t>
            </a:r>
            <a:r>
              <a:rPr lang="en-US" dirty="0" err="1" smtClean="0"/>
              <a:t>metatarso</a:t>
            </a:r>
            <a:r>
              <a:rPr lang="en-US" dirty="0" smtClean="0"/>
              <a:t>-phalangeal </a:t>
            </a:r>
            <a:r>
              <a:rPr lang="en-US" dirty="0"/>
              <a:t>joints of the toes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455" y="620688"/>
            <a:ext cx="4478089" cy="56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152844"/>
      </p:ext>
    </p:extLst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mk:@MSITStore:J:\Lippincott%20Williams%20&amp;%20Wilkins%20Atlas%20of%20Anatomy.CHM::/3%20-%20The%20Lower%20Limb_files/C3FF43.png"/>
          <p:cNvSpPr>
            <a:spLocks noChangeAspect="1" noChangeArrowheads="1"/>
          </p:cNvSpPr>
          <p:nvPr/>
        </p:nvSpPr>
        <p:spPr bwMode="auto">
          <a:xfrm>
            <a:off x="-61913" y="-136525"/>
            <a:ext cx="5657851" cy="664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EG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104775"/>
            <a:ext cx="5667375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093332"/>
      </p:ext>
    </p:extLst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Medial Plantar Nerve</a:t>
            </a:r>
            <a:r>
              <a:rPr lang="en-US" dirty="0"/>
              <a:t/>
            </a:r>
            <a:br>
              <a:rPr lang="en-US" dirty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36512" y="980728"/>
            <a:ext cx="5328592" cy="5832648"/>
          </a:xfrm>
        </p:spPr>
        <p:txBody>
          <a:bodyPr>
            <a:normAutofit/>
          </a:bodyPr>
          <a:lstStyle/>
          <a:p>
            <a:pPr algn="l" rtl="0"/>
            <a:r>
              <a:rPr lang="en-US" sz="3000" u="sng" dirty="0">
                <a:cs typeface="+mj-cs"/>
              </a:rPr>
              <a:t>Origin:</a:t>
            </a:r>
            <a:r>
              <a:rPr lang="en-US" sz="3000" dirty="0">
                <a:cs typeface="+mj-cs"/>
              </a:rPr>
              <a:t> </a:t>
            </a:r>
            <a:r>
              <a:rPr lang="en-US" sz="3000" dirty="0" smtClean="0">
                <a:cs typeface="+mj-cs"/>
              </a:rPr>
              <a:t> Deep to </a:t>
            </a:r>
            <a:r>
              <a:rPr lang="en-US" sz="3000" dirty="0">
                <a:cs typeface="+mj-cs"/>
              </a:rPr>
              <a:t>the flexor retinaculum midway between the medial malleolus and the medial tubercle of calcaneus as the larger of the two terminal branches of the posterior </a:t>
            </a:r>
            <a:r>
              <a:rPr lang="en-US" sz="3000" dirty="0" err="1">
                <a:cs typeface="+mj-cs"/>
              </a:rPr>
              <a:t>tibial</a:t>
            </a:r>
            <a:r>
              <a:rPr lang="en-US" sz="3000" dirty="0">
                <a:cs typeface="+mj-cs"/>
              </a:rPr>
              <a:t> nerve.</a:t>
            </a:r>
          </a:p>
          <a:p>
            <a:pPr algn="l" rtl="0"/>
            <a:r>
              <a:rPr lang="en-US" sz="3000" dirty="0"/>
              <a:t>The </a:t>
            </a:r>
            <a:r>
              <a:rPr lang="en-US" sz="3000" dirty="0" smtClean="0"/>
              <a:t>medial </a:t>
            </a:r>
            <a:r>
              <a:rPr lang="en-US" sz="3000" dirty="0"/>
              <a:t>plantar vessels run along its </a:t>
            </a:r>
            <a:r>
              <a:rPr lang="en-US" sz="3000" dirty="0" smtClean="0"/>
              <a:t>medial </a:t>
            </a:r>
            <a:r>
              <a:rPr lang="en-US" sz="3000" dirty="0"/>
              <a:t>side</a:t>
            </a:r>
            <a:endParaRPr lang="en-US" sz="3000" dirty="0">
              <a:cs typeface="+mj-cs"/>
            </a:endParaRPr>
          </a:p>
          <a:p>
            <a:endParaRPr lang="ar-EG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57200"/>
            <a:ext cx="3888432" cy="595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796286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424936" cy="827584"/>
          </a:xfrm>
        </p:spPr>
        <p:txBody>
          <a:bodyPr/>
          <a:lstStyle/>
          <a:p>
            <a:r>
              <a:rPr lang="en-US" dirty="0"/>
              <a:t>Development of the vertebral column</a:t>
            </a:r>
            <a:endParaRPr lang="ar-EG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908720"/>
            <a:ext cx="464400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0" y="1600200"/>
            <a:ext cx="4716016" cy="4572000"/>
          </a:xfrm>
        </p:spPr>
        <p:txBody>
          <a:bodyPr/>
          <a:lstStyle/>
          <a:p>
            <a:pPr algn="l" rtl="0"/>
            <a:r>
              <a:rPr lang="en-US" dirty="0"/>
              <a:t> </a:t>
            </a:r>
            <a:r>
              <a:rPr lang="en-US" dirty="0" smtClean="0"/>
              <a:t>During </a:t>
            </a:r>
            <a:r>
              <a:rPr lang="en-US" dirty="0"/>
              <a:t>week 4, cells of the </a:t>
            </a:r>
            <a:r>
              <a:rPr lang="en-US" dirty="0" err="1"/>
              <a:t>sclerotome</a:t>
            </a:r>
            <a:r>
              <a:rPr lang="en-US" dirty="0"/>
              <a:t> migrate medially to surround the spinal cord and notochord to form a long </a:t>
            </a:r>
            <a:r>
              <a:rPr lang="en-US" dirty="0" err="1"/>
              <a:t>mesenchymal</a:t>
            </a:r>
            <a:r>
              <a:rPr lang="en-US" dirty="0"/>
              <a:t> column. </a:t>
            </a:r>
            <a:endParaRPr lang="en-US" dirty="0" smtClean="0"/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The </a:t>
            </a:r>
            <a:r>
              <a:rPr lang="en-US" dirty="0"/>
              <a:t>development takes place in 3 </a:t>
            </a:r>
            <a:r>
              <a:rPr lang="en-US" dirty="0" smtClean="0"/>
              <a:t>stages.</a:t>
            </a:r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2174839966"/>
      </p:ext>
    </p:extLst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4536504" cy="5688632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b="1" dirty="0"/>
              <a:t>Branches : </a:t>
            </a:r>
            <a:endParaRPr lang="en-US" dirty="0"/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A</a:t>
            </a:r>
            <a:r>
              <a:rPr lang="en-US" b="1" dirty="0"/>
              <a:t>) Cutaneous: </a:t>
            </a:r>
            <a:r>
              <a:rPr lang="en-US" dirty="0"/>
              <a:t>skin of the medial part of the sole.</a:t>
            </a:r>
          </a:p>
          <a:p>
            <a:pPr algn="l" rtl="0"/>
            <a:endParaRPr lang="en-US" b="1" dirty="0"/>
          </a:p>
          <a:p>
            <a:pPr algn="l" rtl="0"/>
            <a:r>
              <a:rPr lang="en-US" b="1" dirty="0"/>
              <a:t>B) Muscular:</a:t>
            </a:r>
            <a:r>
              <a:rPr lang="en-US" dirty="0"/>
              <a:t> </a:t>
            </a:r>
          </a:p>
          <a:p>
            <a:pPr algn="l" rtl="0"/>
            <a:r>
              <a:rPr lang="en-US" dirty="0"/>
              <a:t>1- To the abductor </a:t>
            </a:r>
            <a:r>
              <a:rPr lang="en-US" dirty="0" err="1"/>
              <a:t>hallucis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2- To the flexor </a:t>
            </a:r>
            <a:r>
              <a:rPr lang="en-US" dirty="0" err="1"/>
              <a:t>digitorum</a:t>
            </a:r>
            <a:r>
              <a:rPr lang="en-US" dirty="0"/>
              <a:t> </a:t>
            </a:r>
            <a:r>
              <a:rPr lang="en-US" dirty="0" err="1"/>
              <a:t>brevis</a:t>
            </a:r>
            <a:r>
              <a:rPr lang="en-US" dirty="0"/>
              <a:t>.</a:t>
            </a:r>
          </a:p>
          <a:p>
            <a:pPr algn="l" rtl="0"/>
            <a:r>
              <a:rPr lang="en-US" dirty="0"/>
              <a:t>3- To the first </a:t>
            </a:r>
            <a:r>
              <a:rPr lang="en-US" dirty="0" err="1"/>
              <a:t>lumbrical</a:t>
            </a:r>
            <a:r>
              <a:rPr lang="en-US" dirty="0"/>
              <a:t> </a:t>
            </a:r>
            <a:r>
              <a:rPr lang="en-US" dirty="0" smtClean="0"/>
              <a:t>muscle.</a:t>
            </a:r>
            <a:endParaRPr lang="en-US" dirty="0"/>
          </a:p>
          <a:p>
            <a:pPr algn="l" rtl="0"/>
            <a:r>
              <a:rPr lang="en-US" dirty="0"/>
              <a:t>4- To the </a:t>
            </a:r>
            <a:r>
              <a:rPr lang="en-US" dirty="0" smtClean="0"/>
              <a:t>flexor </a:t>
            </a:r>
            <a:r>
              <a:rPr lang="en-US" dirty="0" err="1"/>
              <a:t>hallucis</a:t>
            </a:r>
            <a:r>
              <a:rPr lang="en-US" dirty="0"/>
              <a:t> </a:t>
            </a:r>
            <a:r>
              <a:rPr lang="en-US" dirty="0" err="1"/>
              <a:t>brevis</a:t>
            </a:r>
            <a:r>
              <a:rPr lang="en-US" dirty="0"/>
              <a:t>.</a:t>
            </a:r>
          </a:p>
          <a:p>
            <a:pPr algn="l" rtl="0"/>
            <a:endParaRPr lang="en-US" b="1" dirty="0"/>
          </a:p>
          <a:p>
            <a:pPr algn="l" rtl="0"/>
            <a:r>
              <a:rPr lang="en-US" b="1" dirty="0"/>
              <a:t>C) Articular:</a:t>
            </a:r>
            <a:r>
              <a:rPr lang="en-US" dirty="0"/>
              <a:t> To the </a:t>
            </a:r>
            <a:r>
              <a:rPr lang="en-US" dirty="0" err="1"/>
              <a:t>intertarsal</a:t>
            </a:r>
            <a:r>
              <a:rPr lang="en-US" dirty="0"/>
              <a:t> and </a:t>
            </a:r>
            <a:r>
              <a:rPr lang="en-US" dirty="0" err="1"/>
              <a:t>tarso</a:t>
            </a:r>
            <a:r>
              <a:rPr lang="en-US" dirty="0"/>
              <a:t>-metatarsal joints.</a:t>
            </a:r>
          </a:p>
          <a:p>
            <a:pPr algn="l" rtl="0"/>
            <a:endParaRPr lang="en-US" b="1" dirty="0"/>
          </a:p>
          <a:p>
            <a:pPr algn="l" rtl="0"/>
            <a:r>
              <a:rPr lang="en-US" b="1" dirty="0"/>
              <a:t>D) 3 Plantar digital nerves: </a:t>
            </a:r>
            <a:r>
              <a:rPr lang="en-US" dirty="0"/>
              <a:t>supply the skin of the medial three and half toes and nail beds.                                        </a:t>
            </a:r>
          </a:p>
          <a:p>
            <a:endParaRPr lang="ar-EG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603" y="332656"/>
            <a:ext cx="4093885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207052"/>
      </p:ext>
    </p:extLst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67600" cy="86409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Lateral Plantar Nerve</a:t>
            </a:r>
            <a:r>
              <a:rPr lang="en-US" dirty="0"/>
              <a:t/>
            </a:r>
            <a:br>
              <a:rPr lang="en-US" dirty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180528" y="620688"/>
            <a:ext cx="5564712" cy="6336704"/>
          </a:xfrm>
        </p:spPr>
        <p:txBody>
          <a:bodyPr>
            <a:normAutofit fontScale="475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6400" b="1" dirty="0"/>
              <a:t>Origin: </a:t>
            </a:r>
            <a:r>
              <a:rPr lang="en-US" sz="6400" dirty="0" smtClean="0"/>
              <a:t>Deep </a:t>
            </a:r>
            <a:r>
              <a:rPr lang="en-US" sz="6400" dirty="0"/>
              <a:t>to the flexor retinaculum midway between the medial malleolus and the medial tubercle of </a:t>
            </a:r>
            <a:r>
              <a:rPr lang="en-US" sz="6400" dirty="0" smtClean="0"/>
              <a:t>calcaneus as</a:t>
            </a:r>
            <a:r>
              <a:rPr lang="en-US" sz="6400" dirty="0"/>
              <a:t> the smaller of </a:t>
            </a:r>
            <a:r>
              <a:rPr lang="en-US" sz="6400" dirty="0" smtClean="0"/>
              <a:t>the </a:t>
            </a:r>
            <a:r>
              <a:rPr lang="en-US" sz="6400" dirty="0"/>
              <a:t>two terminal </a:t>
            </a:r>
            <a:r>
              <a:rPr lang="en-US" sz="6400" dirty="0" smtClean="0"/>
              <a:t>branches of the posterior </a:t>
            </a:r>
            <a:r>
              <a:rPr lang="en-US" sz="6400" dirty="0" err="1" smtClean="0"/>
              <a:t>tibial</a:t>
            </a:r>
            <a:r>
              <a:rPr lang="en-US" sz="6400" dirty="0" smtClean="0"/>
              <a:t> nerve.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6400" dirty="0" smtClean="0"/>
              <a:t>The </a:t>
            </a:r>
            <a:r>
              <a:rPr lang="en-US" sz="6400" dirty="0"/>
              <a:t>lateral plantar vessels run along its lateral side.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6400" b="1" dirty="0" smtClean="0"/>
              <a:t>End:</a:t>
            </a:r>
            <a:r>
              <a:rPr lang="en-US" sz="6400" dirty="0" smtClean="0"/>
              <a:t> At </a:t>
            </a:r>
            <a:r>
              <a:rPr lang="en-US" sz="6400" dirty="0"/>
              <a:t>the base of the fifth metatarsal bone, </a:t>
            </a:r>
            <a:r>
              <a:rPr lang="en-US" sz="6400" dirty="0" smtClean="0"/>
              <a:t>it </a:t>
            </a:r>
            <a:r>
              <a:rPr lang="en-US" sz="6400" dirty="0"/>
              <a:t>ends by dividing into superficial and deep divisions.</a:t>
            </a:r>
          </a:p>
          <a:p>
            <a:pPr>
              <a:buFont typeface="Wingdings" pitchFamily="2" charset="2"/>
              <a:buChar char="§"/>
            </a:pPr>
            <a:endParaRPr lang="ar-EG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80728"/>
            <a:ext cx="381642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00586"/>
      </p:ext>
    </p:extLst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88640"/>
            <a:ext cx="5076056" cy="5983560"/>
          </a:xfrm>
        </p:spPr>
        <p:txBody>
          <a:bodyPr>
            <a:normAutofit fontScale="775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b="1" dirty="0"/>
              <a:t>Branches: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dirty="0"/>
              <a:t>A) From the trunk of the nerve:</a:t>
            </a:r>
            <a:endParaRPr lang="en-US" dirty="0"/>
          </a:p>
          <a:p>
            <a:pPr algn="l" rtl="0">
              <a:buFont typeface="Wingdings" pitchFamily="2" charset="2"/>
              <a:buChar char="§"/>
            </a:pPr>
            <a:r>
              <a:rPr lang="en-US" sz="2100" dirty="0" smtClean="0"/>
              <a:t>1.  </a:t>
            </a:r>
            <a:r>
              <a:rPr lang="en-US" sz="2100" dirty="0"/>
              <a:t>Muscular: to abductor </a:t>
            </a:r>
            <a:r>
              <a:rPr lang="en-US" sz="2100" dirty="0" err="1"/>
              <a:t>digiti</a:t>
            </a:r>
            <a:r>
              <a:rPr lang="en-US" sz="2100" dirty="0"/>
              <a:t> </a:t>
            </a:r>
            <a:r>
              <a:rPr lang="en-US" sz="2100" dirty="0" err="1" smtClean="0"/>
              <a:t>minimi</a:t>
            </a:r>
            <a:r>
              <a:rPr lang="en-US" sz="2100" dirty="0" smtClean="0"/>
              <a:t> and flexor </a:t>
            </a:r>
            <a:r>
              <a:rPr lang="en-US" sz="2100" dirty="0" err="1"/>
              <a:t>digitorum</a:t>
            </a:r>
            <a:r>
              <a:rPr lang="en-US" sz="2100" dirty="0"/>
              <a:t> </a:t>
            </a:r>
            <a:r>
              <a:rPr lang="en-US" sz="2100" dirty="0" err="1" smtClean="0"/>
              <a:t>accessorius</a:t>
            </a:r>
            <a:r>
              <a:rPr lang="en-US" sz="2100" dirty="0" smtClean="0"/>
              <a:t>. 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100" dirty="0" smtClean="0"/>
              <a:t>2.  </a:t>
            </a:r>
            <a:r>
              <a:rPr lang="en-US" sz="2100" dirty="0"/>
              <a:t>Cutaneous to the skin of the lateral part of the sole.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B</a:t>
            </a:r>
            <a:r>
              <a:rPr lang="en-US" b="1" dirty="0"/>
              <a:t>) Superficial division: </a:t>
            </a:r>
            <a:r>
              <a:rPr lang="en-US" b="1" dirty="0" smtClean="0"/>
              <a:t>                      </a:t>
            </a:r>
            <a:r>
              <a:rPr lang="en-US" dirty="0" smtClean="0"/>
              <a:t>1. Muscular to third </a:t>
            </a:r>
            <a:r>
              <a:rPr lang="en-US" dirty="0"/>
              <a:t>plantar and fourth dorsal </a:t>
            </a:r>
            <a:r>
              <a:rPr lang="en-US" dirty="0" err="1"/>
              <a:t>interossei</a:t>
            </a:r>
            <a:r>
              <a:rPr lang="en-US" dirty="0"/>
              <a:t>. </a:t>
            </a:r>
            <a:r>
              <a:rPr lang="en-US" dirty="0" smtClean="0"/>
              <a:t>                                    2.Divides </a:t>
            </a:r>
            <a:r>
              <a:rPr lang="en-US" dirty="0"/>
              <a:t>into two plantar digital nerves which supply the skin of the lateral one and half toes.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C</a:t>
            </a:r>
            <a:r>
              <a:rPr lang="en-US" b="1" dirty="0"/>
              <a:t>) Deep division: </a:t>
            </a:r>
            <a:r>
              <a:rPr lang="en-US" dirty="0" smtClean="0"/>
              <a:t>runs </a:t>
            </a:r>
            <a:r>
              <a:rPr lang="en-US" dirty="0"/>
              <a:t>between the third and fourth layers of muscles.                                               </a:t>
            </a:r>
          </a:p>
          <a:p>
            <a:pPr algn="l" rtl="0"/>
            <a:r>
              <a:rPr lang="en-US" dirty="0"/>
              <a:t>1. Muscular: to adductor </a:t>
            </a:r>
            <a:r>
              <a:rPr lang="en-US" dirty="0" err="1"/>
              <a:t>hallucis</a:t>
            </a:r>
            <a:r>
              <a:rPr lang="en-US" dirty="0"/>
              <a:t>, second, third and fourth </a:t>
            </a:r>
            <a:r>
              <a:rPr lang="en-US" dirty="0" err="1"/>
              <a:t>lumbricals</a:t>
            </a:r>
            <a:r>
              <a:rPr lang="en-US" dirty="0"/>
              <a:t>, first and second plantar </a:t>
            </a:r>
            <a:r>
              <a:rPr lang="en-US" dirty="0" err="1"/>
              <a:t>interossei</a:t>
            </a:r>
            <a:r>
              <a:rPr lang="en-US" dirty="0"/>
              <a:t>, </a:t>
            </a:r>
            <a:r>
              <a:rPr lang="en-US" dirty="0" smtClean="0"/>
              <a:t>first</a:t>
            </a:r>
            <a:r>
              <a:rPr lang="en-US" dirty="0"/>
              <a:t>, second and third dorsal </a:t>
            </a:r>
            <a:r>
              <a:rPr lang="en-US" dirty="0" err="1"/>
              <a:t>interossei</a:t>
            </a:r>
            <a:r>
              <a:rPr lang="en-US" dirty="0"/>
              <a:t>.</a:t>
            </a:r>
          </a:p>
          <a:p>
            <a:pPr algn="l" rtl="0"/>
            <a:r>
              <a:rPr lang="en-US" dirty="0"/>
              <a:t>2. Articular:  to the </a:t>
            </a:r>
            <a:r>
              <a:rPr lang="en-US" dirty="0" err="1"/>
              <a:t>intertarsal</a:t>
            </a:r>
            <a:r>
              <a:rPr lang="en-US" dirty="0"/>
              <a:t> and </a:t>
            </a:r>
            <a:r>
              <a:rPr lang="en-US" dirty="0" err="1"/>
              <a:t>tarso</a:t>
            </a:r>
            <a:r>
              <a:rPr lang="en-US" dirty="0"/>
              <a:t>-metatarsal. </a:t>
            </a:r>
          </a:p>
          <a:p>
            <a:pPr algn="l" rtl="0">
              <a:buFont typeface="Wingdings" pitchFamily="2" charset="2"/>
              <a:buChar char="§"/>
            </a:pPr>
            <a:endParaRPr lang="en-US" dirty="0"/>
          </a:p>
          <a:p>
            <a:endParaRPr lang="ar-EG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413995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457119"/>
      </p:ext>
    </p:extLst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8245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911991"/>
      </p:ext>
    </p:extLst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3500438"/>
            <a:ext cx="6143652" cy="2874484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TaloCalcaneal</a:t>
            </a:r>
            <a:r>
              <a:rPr lang="en-US" sz="4400" dirty="0" smtClean="0"/>
              <a:t> joint</a:t>
            </a:r>
            <a:endParaRPr lang="ar-EG" sz="4400" dirty="0"/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Talocalcaneal joint (</a:t>
            </a:r>
            <a:r>
              <a:rPr lang="en-US" dirty="0" err="1" smtClean="0"/>
              <a:t>Subtaler</a:t>
            </a:r>
            <a:r>
              <a:rPr lang="en-US" dirty="0" smtClean="0"/>
              <a:t> joint)</a:t>
            </a:r>
            <a:endParaRPr lang="ar-EG" dirty="0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Type</a:t>
            </a:r>
            <a:r>
              <a:rPr lang="en-US" dirty="0" smtClean="0"/>
              <a:t>:Synovial  plane</a:t>
            </a:r>
            <a:endParaRPr lang="ar-EG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Articular surfaces</a:t>
            </a:r>
            <a:r>
              <a:rPr lang="en-US" dirty="0" smtClean="0"/>
              <a:t>:</a:t>
            </a:r>
            <a:endParaRPr lang="ar-EG" dirty="0" smtClean="0"/>
          </a:p>
          <a:p>
            <a:pPr rtl="0">
              <a:buFont typeface="Wingdings" pitchFamily="2" charset="2"/>
              <a:buChar char="Ø"/>
            </a:pPr>
            <a:r>
              <a:rPr lang="en-US" dirty="0" smtClean="0"/>
              <a:t>Superior surface of calcaneus</a:t>
            </a:r>
            <a:endParaRPr lang="ar-EG" dirty="0"/>
          </a:p>
          <a:p>
            <a:pPr rtl="0">
              <a:buFont typeface="Wingdings" pitchFamily="2" charset="2"/>
              <a:buChar char="Ø"/>
            </a:pPr>
            <a:r>
              <a:rPr lang="en-US" dirty="0" smtClean="0"/>
              <a:t>Inferior surface of talus</a:t>
            </a:r>
          </a:p>
          <a:p>
            <a:pPr algn="l">
              <a:buFont typeface="Wingdings" pitchFamily="2" charset="2"/>
              <a:buChar char="Ø"/>
            </a:pPr>
            <a:endParaRPr lang="ar-EG" dirty="0" smtClean="0"/>
          </a:p>
          <a:p>
            <a:pPr algn="l">
              <a:buFont typeface="Wingdings" pitchFamily="2" charset="2"/>
              <a:buChar char="Ø"/>
            </a:pPr>
            <a:endParaRPr lang="ar-EG" dirty="0"/>
          </a:p>
          <a:p>
            <a:pPr algn="l">
              <a:buFont typeface="Wingdings" pitchFamily="2" charset="2"/>
              <a:buChar char="Ø"/>
            </a:pPr>
            <a:endParaRPr lang="ar-EG" dirty="0"/>
          </a:p>
          <a:p>
            <a:pPr algn="l">
              <a:buFont typeface="Wingdings" pitchFamily="2" charset="2"/>
              <a:buChar char="Ø"/>
            </a:pPr>
            <a:endParaRPr lang="ar-EG" dirty="0"/>
          </a:p>
          <a:p>
            <a:pPr algn="l">
              <a:buFont typeface="Wingdings" pitchFamily="2" charset="2"/>
              <a:buChar char="Ø"/>
            </a:pPr>
            <a:endParaRPr lang="ar-EG" dirty="0"/>
          </a:p>
        </p:txBody>
      </p:sp>
      <p:pic>
        <p:nvPicPr>
          <p:cNvPr id="4" name="Picture 3" descr="d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786190"/>
            <a:ext cx="6858048" cy="285752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Subtalar</a:t>
            </a:r>
            <a:r>
              <a:rPr lang="en-US" dirty="0" smtClean="0"/>
              <a:t> joint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Capsule</a:t>
            </a:r>
            <a:r>
              <a:rPr lang="en-US" dirty="0" smtClean="0"/>
              <a:t>:Attatched to the margins of the articular surfaces</a:t>
            </a:r>
          </a:p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Ligaments</a:t>
            </a:r>
            <a:r>
              <a:rPr lang="en-US" dirty="0" smtClean="0"/>
              <a:t>: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/>
              <a:t>Lateral  talocalcaneal ligament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/>
              <a:t>Medial  talocalcaneal ligament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/>
              <a:t>Interosseous talocalcaneal ligament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dirty="0" smtClean="0"/>
              <a:t>Cervical ligament</a:t>
            </a:r>
          </a:p>
          <a:p>
            <a:pPr algn="l" rtl="0">
              <a:buFont typeface="Wingdings" pitchFamily="2" charset="2"/>
              <a:buChar char="Ø"/>
            </a:pPr>
            <a:endParaRPr lang="ar-EG" dirty="0"/>
          </a:p>
        </p:txBody>
      </p:sp>
      <p:pic>
        <p:nvPicPr>
          <p:cNvPr id="4" name="Picture 3" descr="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4500570"/>
            <a:ext cx="3786214" cy="2143140"/>
          </a:xfrm>
          <a:prstGeom prst="rect">
            <a:avLst/>
          </a:prstGeom>
        </p:spPr>
      </p:pic>
      <p:pic>
        <p:nvPicPr>
          <p:cNvPr id="5" name="Picture 4" descr="c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214950"/>
            <a:ext cx="4071966" cy="142876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Subtalar</a:t>
            </a:r>
            <a:r>
              <a:rPr lang="en-US" dirty="0" smtClean="0"/>
              <a:t> joint </a:t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229600" cy="5237814"/>
          </a:xfrm>
        </p:spPr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Synovial membrane</a:t>
            </a:r>
            <a:r>
              <a:rPr lang="en-US" dirty="0" smtClean="0"/>
              <a:t>:</a:t>
            </a:r>
          </a:p>
          <a:p>
            <a:pPr algn="ctr" rtl="0">
              <a:buFont typeface="Wingdings" pitchFamily="2" charset="2"/>
              <a:buChar char="Ø"/>
            </a:pPr>
            <a:r>
              <a:rPr lang="en-US" dirty="0" smtClean="0"/>
              <a:t>Separate from other tarsal joints</a:t>
            </a:r>
          </a:p>
          <a:p>
            <a:pPr algn="ctr" rtl="0">
              <a:buFont typeface="Wingdings" pitchFamily="2" charset="2"/>
              <a:buChar char="Ø"/>
            </a:pPr>
            <a:r>
              <a:rPr lang="en-US" dirty="0" smtClean="0"/>
              <a:t>Communicate directly with ankle joint</a:t>
            </a:r>
          </a:p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Innervation:</a:t>
            </a:r>
            <a:r>
              <a:rPr lang="en-US" dirty="0" smtClean="0"/>
              <a:t>Posterior tibial ;Medial plantar,Suralnerve</a:t>
            </a:r>
          </a:p>
          <a:p>
            <a:pPr algn="l" rtl="0">
              <a:buFont typeface="Wingdings" pitchFamily="2" charset="2"/>
              <a:buChar char="v"/>
            </a:pP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Movement</a:t>
            </a:r>
            <a:r>
              <a:rPr lang="en-US" dirty="0" smtClean="0"/>
              <a:t>:Eversion , Inversion</a:t>
            </a:r>
          </a:p>
          <a:p>
            <a:pPr algn="l"/>
            <a:endParaRPr lang="en-US" dirty="0" smtClean="0"/>
          </a:p>
        </p:txBody>
      </p:sp>
      <p:pic>
        <p:nvPicPr>
          <p:cNvPr id="4" name="Picture 3" descr="g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4286256"/>
            <a:ext cx="6858048" cy="221457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3571876"/>
            <a:ext cx="6172200" cy="280304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TALOCALCANEONAVICULAR LIGAMENT</a:t>
            </a:r>
            <a:endParaRPr lang="ar-EG" sz="4400" dirty="0"/>
          </a:p>
        </p:txBody>
      </p:sp>
    </p:spTree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0528" y="116632"/>
            <a:ext cx="8038676" cy="90872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Articular</a:t>
            </a:r>
            <a:r>
              <a:rPr lang="en-US" sz="4000" dirty="0" smtClean="0"/>
              <a:t> surfaces :</a:t>
            </a:r>
            <a:endParaRPr lang="ar-E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21744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 smtClean="0"/>
              <a:t>-Head of talus                                                            </a:t>
            </a:r>
          </a:p>
          <a:p>
            <a:pPr marL="0" indent="0" algn="l">
              <a:buNone/>
            </a:pPr>
            <a:r>
              <a:rPr lang="en-US" dirty="0" smtClean="0"/>
              <a:t> -Anterior and middle facets of </a:t>
            </a:r>
            <a:r>
              <a:rPr lang="en-US" dirty="0" err="1" smtClean="0"/>
              <a:t>calcaneus</a:t>
            </a:r>
            <a:r>
              <a:rPr lang="en-US" dirty="0" smtClean="0"/>
              <a:t>              posterior </a:t>
            </a:r>
            <a:r>
              <a:rPr lang="en-US" dirty="0" err="1" smtClean="0"/>
              <a:t>articular</a:t>
            </a:r>
            <a:r>
              <a:rPr lang="en-US" dirty="0" smtClean="0"/>
              <a:t> facet of </a:t>
            </a:r>
            <a:r>
              <a:rPr lang="en-US" dirty="0" err="1" smtClean="0"/>
              <a:t>navicular</a:t>
            </a:r>
            <a:r>
              <a:rPr lang="en-US" dirty="0" smtClean="0"/>
              <a:t>                      </a:t>
            </a:r>
            <a:r>
              <a:rPr lang="ar-EG" dirty="0" smtClean="0"/>
              <a:t>  -</a:t>
            </a:r>
            <a:r>
              <a:rPr lang="en-US" dirty="0" err="1" smtClean="0"/>
              <a:t>Navicular</a:t>
            </a:r>
            <a:r>
              <a:rPr lang="en-US" dirty="0" smtClean="0"/>
              <a:t> </a:t>
            </a:r>
            <a:r>
              <a:rPr lang="en-US" dirty="0" err="1" smtClean="0"/>
              <a:t>fibrocartilage</a:t>
            </a:r>
            <a:r>
              <a:rPr lang="en-US" dirty="0" smtClean="0"/>
              <a:t> of the planter </a:t>
            </a:r>
            <a:r>
              <a:rPr lang="en-US" dirty="0" err="1" smtClean="0"/>
              <a:t>calcanionavicular</a:t>
            </a:r>
            <a:r>
              <a:rPr lang="en-US" dirty="0" smtClean="0"/>
              <a:t> ligament.   </a:t>
            </a:r>
          </a:p>
          <a:p>
            <a:pPr marL="0" indent="0" algn="l">
              <a:buNone/>
            </a:pPr>
            <a:r>
              <a:rPr 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*The bones are connected by fibers capsule and three ligaments</a:t>
            </a:r>
          </a:p>
          <a:p>
            <a:pPr marL="0" indent="0" algn="l">
              <a:buNone/>
            </a:pPr>
            <a:r>
              <a:rPr lang="en-US" dirty="0" smtClean="0"/>
              <a:t>-</a:t>
            </a:r>
            <a:r>
              <a:rPr lang="en-US" dirty="0" err="1" smtClean="0"/>
              <a:t>Talonavicular</a:t>
            </a:r>
            <a:r>
              <a:rPr lang="en-US" dirty="0" smtClean="0"/>
              <a:t> ligament.</a:t>
            </a:r>
          </a:p>
          <a:p>
            <a:pPr marL="0" indent="0" algn="l">
              <a:buNone/>
            </a:pPr>
            <a:r>
              <a:rPr lang="en-US" dirty="0" smtClean="0"/>
              <a:t>-the planter </a:t>
            </a:r>
            <a:r>
              <a:rPr lang="en-US" dirty="0" err="1" smtClean="0"/>
              <a:t>calcaneonavicular</a:t>
            </a:r>
            <a:r>
              <a:rPr lang="en-US" dirty="0" smtClean="0"/>
              <a:t> </a:t>
            </a:r>
          </a:p>
          <a:p>
            <a:pPr marL="0" indent="0" algn="l">
              <a:buNone/>
            </a:pPr>
            <a:r>
              <a:rPr lang="en-US" dirty="0" smtClean="0"/>
              <a:t>ligament.</a:t>
            </a:r>
          </a:p>
          <a:p>
            <a:pPr marL="0" indent="0" algn="l">
              <a:buNone/>
            </a:pPr>
            <a:r>
              <a:rPr lang="en-US" dirty="0" smtClean="0"/>
              <a:t>-the </a:t>
            </a:r>
            <a:r>
              <a:rPr lang="en-US" dirty="0" err="1" smtClean="0"/>
              <a:t>calcaneonavicular</a:t>
            </a:r>
            <a:r>
              <a:rPr lang="en-US" dirty="0" smtClean="0"/>
              <a:t> part of </a:t>
            </a:r>
          </a:p>
          <a:p>
            <a:pPr marL="0" indent="0" algn="l">
              <a:buNone/>
            </a:pPr>
            <a:r>
              <a:rPr lang="en-US" dirty="0" smtClean="0"/>
              <a:t>bifurcated ligament</a:t>
            </a:r>
            <a:endParaRPr lang="ar-EG" dirty="0"/>
          </a:p>
        </p:txBody>
      </p:sp>
      <p:pic>
        <p:nvPicPr>
          <p:cNvPr id="2050" name="Picture 2" descr="C:\Documents and Settings\Osama Elbaz\My Documents\e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214818"/>
            <a:ext cx="2709295" cy="206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5714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7467600" cy="899592"/>
          </a:xfrm>
        </p:spPr>
        <p:txBody>
          <a:bodyPr/>
          <a:lstStyle/>
          <a:p>
            <a:r>
              <a:rPr lang="en-US" dirty="0" smtClean="0"/>
              <a:t>1-THE </a:t>
            </a:r>
            <a:r>
              <a:rPr lang="en-US" dirty="0"/>
              <a:t>PRECARTILAGE STAGE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80728"/>
            <a:ext cx="5220072" cy="5877272"/>
          </a:xfrm>
        </p:spPr>
        <p:txBody>
          <a:bodyPr>
            <a:normAutofit fontScale="32500" lnSpcReduction="20000"/>
          </a:bodyPr>
          <a:lstStyle/>
          <a:p>
            <a:pPr algn="just" rtl="0"/>
            <a:r>
              <a:rPr lang="en-US" sz="6400" dirty="0" smtClean="0"/>
              <a:t>The </a:t>
            </a:r>
            <a:r>
              <a:rPr lang="en-US" sz="6400" dirty="0"/>
              <a:t>cells of the </a:t>
            </a:r>
            <a:r>
              <a:rPr lang="en-US" sz="6400" dirty="0" err="1"/>
              <a:t>sclerotome</a:t>
            </a:r>
            <a:r>
              <a:rPr lang="en-US" sz="6400" dirty="0"/>
              <a:t> migrate in 3 </a:t>
            </a:r>
            <a:r>
              <a:rPr lang="en-US" sz="6400" dirty="0" smtClean="0"/>
              <a:t>directions:</a:t>
            </a:r>
            <a:endParaRPr lang="en-US" sz="6400" dirty="0"/>
          </a:p>
          <a:p>
            <a:pPr lvl="1" algn="just" rtl="0"/>
            <a:r>
              <a:rPr lang="en-US" sz="6400" dirty="0" smtClean="0"/>
              <a:t>Ventromedial-Dorsal-</a:t>
            </a:r>
            <a:r>
              <a:rPr lang="en-US" sz="6400" dirty="0" err="1" smtClean="0"/>
              <a:t>Ventrolateral</a:t>
            </a:r>
            <a:r>
              <a:rPr lang="en-US" sz="6400" dirty="0" smtClean="0"/>
              <a:t> </a:t>
            </a:r>
          </a:p>
          <a:p>
            <a:pPr lvl="1" algn="just" rtl="0"/>
            <a:r>
              <a:rPr lang="en-US" sz="6400" dirty="0" smtClean="0"/>
              <a:t>Ventromedial to </a:t>
            </a:r>
            <a:r>
              <a:rPr lang="en-US" sz="6400" dirty="0"/>
              <a:t>surround the </a:t>
            </a:r>
            <a:r>
              <a:rPr lang="en-US" sz="6400" dirty="0" smtClean="0"/>
              <a:t>notochord.</a:t>
            </a:r>
          </a:p>
          <a:p>
            <a:pPr lvl="1" algn="just" rtl="0"/>
            <a:r>
              <a:rPr lang="en-US" sz="6400" dirty="0" smtClean="0"/>
              <a:t>The </a:t>
            </a:r>
            <a:r>
              <a:rPr lang="en-US" sz="6400" dirty="0"/>
              <a:t>caudal part </a:t>
            </a:r>
            <a:r>
              <a:rPr lang="en-US" sz="6400" dirty="0" smtClean="0"/>
              <a:t>condenses </a:t>
            </a:r>
            <a:r>
              <a:rPr lang="en-US" sz="6400" dirty="0"/>
              <a:t>into densely packed </a:t>
            </a:r>
            <a:r>
              <a:rPr lang="en-US" sz="6400" dirty="0" smtClean="0"/>
              <a:t>cells.</a:t>
            </a:r>
          </a:p>
          <a:p>
            <a:pPr lvl="1" algn="just" rtl="0"/>
            <a:r>
              <a:rPr lang="en-US" sz="6400" dirty="0" smtClean="0"/>
              <a:t>The </a:t>
            </a:r>
            <a:r>
              <a:rPr lang="en-US" sz="6400" dirty="0"/>
              <a:t>cranial part forms loosely packed </a:t>
            </a:r>
            <a:r>
              <a:rPr lang="en-US" sz="6400" dirty="0" smtClean="0"/>
              <a:t>cells.</a:t>
            </a:r>
          </a:p>
          <a:p>
            <a:pPr lvl="1" algn="just" rtl="0"/>
            <a:r>
              <a:rPr lang="en-US" sz="6400" dirty="0" smtClean="0"/>
              <a:t>The middle part gives </a:t>
            </a:r>
            <a:r>
              <a:rPr lang="en-US" sz="6400" dirty="0"/>
              <a:t>origin to the </a:t>
            </a:r>
            <a:r>
              <a:rPr lang="en-US" sz="6400" i="1" dirty="0"/>
              <a:t>intervertebral </a:t>
            </a:r>
            <a:r>
              <a:rPr lang="en-US" sz="6400" i="1" dirty="0" smtClean="0"/>
              <a:t>disk.</a:t>
            </a:r>
          </a:p>
          <a:p>
            <a:pPr lvl="1" algn="just" rtl="0"/>
            <a:r>
              <a:rPr lang="en-US" sz="6400" dirty="0" smtClean="0"/>
              <a:t>The </a:t>
            </a:r>
            <a:r>
              <a:rPr lang="en-US" sz="6400" dirty="0"/>
              <a:t>caudal part </a:t>
            </a:r>
            <a:r>
              <a:rPr lang="en-US" sz="6400" dirty="0" smtClean="0"/>
              <a:t>of one </a:t>
            </a:r>
            <a:r>
              <a:rPr lang="en-US" sz="6400" dirty="0" err="1" smtClean="0"/>
              <a:t>sclerotome</a:t>
            </a:r>
            <a:r>
              <a:rPr lang="en-US" sz="6400" dirty="0" smtClean="0"/>
              <a:t> fuses with the cranial part of the next </a:t>
            </a:r>
            <a:r>
              <a:rPr lang="en-US" sz="6400" dirty="0" err="1" smtClean="0"/>
              <a:t>sclerotome</a:t>
            </a:r>
            <a:r>
              <a:rPr lang="en-US" sz="6400" dirty="0" smtClean="0"/>
              <a:t> to </a:t>
            </a:r>
            <a:r>
              <a:rPr lang="en-US" sz="6400" dirty="0"/>
              <a:t>form the </a:t>
            </a:r>
            <a:r>
              <a:rPr lang="en-US" sz="6400" i="1" dirty="0" smtClean="0"/>
              <a:t>centrum</a:t>
            </a:r>
            <a:r>
              <a:rPr lang="en-US" sz="6400" dirty="0"/>
              <a:t> </a:t>
            </a:r>
            <a:r>
              <a:rPr lang="en-US" sz="6400" dirty="0" smtClean="0"/>
              <a:t>(the </a:t>
            </a:r>
            <a:r>
              <a:rPr lang="en-US" sz="6400" dirty="0"/>
              <a:t>body) of the </a:t>
            </a:r>
            <a:r>
              <a:rPr lang="en-US" sz="6400" dirty="0" smtClean="0"/>
              <a:t>vertebra.</a:t>
            </a:r>
          </a:p>
          <a:p>
            <a:pPr lvl="1" algn="just" rtl="0"/>
            <a:r>
              <a:rPr lang="en-US" sz="6400" dirty="0" smtClean="0"/>
              <a:t>Thus</a:t>
            </a:r>
            <a:r>
              <a:rPr lang="en-US" sz="6400" dirty="0"/>
              <a:t>, each vertebra develops from 2 adjacent </a:t>
            </a:r>
            <a:r>
              <a:rPr lang="en-US" sz="6400" dirty="0" err="1" smtClean="0"/>
              <a:t>sclerotomes</a:t>
            </a:r>
            <a:r>
              <a:rPr lang="en-US" sz="6400" dirty="0" smtClean="0"/>
              <a:t>. 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2736"/>
            <a:ext cx="518457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949904"/>
      </p:ext>
    </p:extLst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sama Elbaz\My Documents\eman 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0"/>
            <a:ext cx="3571900" cy="339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7166"/>
            <a:ext cx="8229600" cy="5857916"/>
          </a:xfrm>
        </p:spPr>
        <p:txBody>
          <a:bodyPr>
            <a:normAutofit fontScale="90000"/>
          </a:bodyPr>
          <a:lstStyle/>
          <a:p>
            <a:pPr algn="l"/>
            <a:r>
              <a:rPr lang="en-US" sz="4400" dirty="0" smtClean="0"/>
              <a:t>Type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synovial multi axial</a:t>
            </a:r>
            <a:br>
              <a:rPr lang="en-US" sz="3200" dirty="0" smtClean="0"/>
            </a:br>
            <a:r>
              <a:rPr lang="en-US" sz="4000" dirty="0" smtClean="0"/>
              <a:t>Nerve supply</a:t>
            </a:r>
            <a:br>
              <a:rPr lang="en-US" sz="4000" dirty="0" smtClean="0"/>
            </a:br>
            <a:r>
              <a:rPr lang="en-US" sz="3200" dirty="0" smtClean="0"/>
              <a:t>-deep </a:t>
            </a:r>
            <a:r>
              <a:rPr lang="en-US" sz="3200" dirty="0" err="1" smtClean="0"/>
              <a:t>peroneal</a:t>
            </a:r>
            <a:r>
              <a:rPr lang="en-US" sz="3200" dirty="0" smtClean="0"/>
              <a:t> nerve</a:t>
            </a:r>
            <a:br>
              <a:rPr lang="en-US" sz="3200" dirty="0" smtClean="0"/>
            </a:br>
            <a:r>
              <a:rPr lang="en-US" sz="3200" dirty="0" smtClean="0"/>
              <a:t>medial planter nerve</a:t>
            </a:r>
            <a:br>
              <a:rPr lang="en-US" sz="3200" dirty="0" smtClean="0"/>
            </a:br>
            <a:r>
              <a:rPr lang="en-US" sz="4000" dirty="0" smtClean="0"/>
              <a:t>Factors maintaining stability</a:t>
            </a:r>
            <a:br>
              <a:rPr lang="en-US" sz="4000" dirty="0" smtClean="0"/>
            </a:br>
            <a:r>
              <a:rPr lang="en-US" sz="3200" dirty="0" smtClean="0"/>
              <a:t>-bone contours.</a:t>
            </a:r>
            <a:br>
              <a:rPr lang="en-US" sz="3200" dirty="0" smtClean="0"/>
            </a:br>
            <a:r>
              <a:rPr lang="en-US" sz="3200" dirty="0" smtClean="0"/>
              <a:t>-strong planter </a:t>
            </a:r>
            <a:r>
              <a:rPr lang="en-US" sz="3200" dirty="0" err="1" smtClean="0"/>
              <a:t>calcaneonavicular</a:t>
            </a:r>
            <a:r>
              <a:rPr lang="en-US" sz="3200" dirty="0" smtClean="0"/>
              <a:t> ligament.</a:t>
            </a:r>
            <a:br>
              <a:rPr lang="en-US" sz="3200" dirty="0" smtClean="0"/>
            </a:br>
            <a:r>
              <a:rPr lang="en-US" sz="3200" dirty="0" smtClean="0"/>
              <a:t>-</a:t>
            </a:r>
            <a:r>
              <a:rPr lang="en-US" sz="3200" dirty="0" err="1" smtClean="0"/>
              <a:t>calcaneonavicular</a:t>
            </a:r>
            <a:r>
              <a:rPr lang="en-US" sz="3200" dirty="0" smtClean="0"/>
              <a:t> part of bifurcated ligament.</a:t>
            </a:r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8755266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571612"/>
            <a:ext cx="8229600" cy="1247788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*on medial side from dorsal to planter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>-</a:t>
            </a:r>
            <a:r>
              <a:rPr lang="en-US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tendon of </a:t>
            </a:r>
            <a:r>
              <a:rPr lang="en-US" sz="2400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tibialis</a:t>
            </a:r>
            <a:r>
              <a:rPr lang="en-US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posterior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.</a:t>
            </a:r>
            <a:endParaRPr lang="ar-EG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9512" y="2780928"/>
            <a:ext cx="8229600" cy="6038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-tendon of flexor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digitorum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longus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marL="0" indent="0" algn="l">
              <a:buNone/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-tendon of flexor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hallucis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longus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*Dorsally from medial to lateral</a:t>
            </a:r>
          </a:p>
          <a:p>
            <a:pPr marL="0" indent="0" algn="l">
              <a:buNone/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-tendon of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tibialis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anterior.</a:t>
            </a:r>
          </a:p>
          <a:p>
            <a:pPr marL="0" indent="0" algn="l">
              <a:buNone/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-tendon of extensor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hallucis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longus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marL="0" indent="0" algn="l">
              <a:buNone/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-deep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peroneal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nerve and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dorsalis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pedis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artery.</a:t>
            </a:r>
          </a:p>
          <a:p>
            <a:pPr marL="0" indent="0" algn="l">
              <a:buNone/>
            </a:pPr>
            <a:endParaRPr lang="en-US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1374482" y="214290"/>
            <a:ext cx="36261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prstClr val="black"/>
                </a:solidFill>
                <a:ea typeface="+mj-ea"/>
                <a:cs typeface="+mj-cs"/>
              </a:rPr>
              <a:t>Relations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82547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3571876"/>
            <a:ext cx="6172200" cy="2803046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CalcaneoCuboid</a:t>
            </a:r>
            <a:endParaRPr lang="ar-EG" sz="4400" dirty="0"/>
          </a:p>
        </p:txBody>
      </p:sp>
    </p:spTree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2800" dirty="0" smtClean="0"/>
              <a:t>CALCANEOCUBOID JOINT</a:t>
            </a:r>
            <a:endParaRPr lang="ar-EG" sz="2800" dirty="0"/>
          </a:p>
        </p:txBody>
      </p:sp>
      <p:pic>
        <p:nvPicPr>
          <p:cNvPr id="5" name="Content Placeholder 4" descr="foot_arthrit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33800" y="609600"/>
            <a:ext cx="4873752" cy="5715000"/>
          </a:xfrm>
          <a:prstGeom prst="ellipse">
            <a:avLst/>
          </a:prstGeom>
          <a:ln w="63500" cap="rnd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384404" cy="662653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The </a:t>
            </a:r>
            <a:r>
              <a:rPr lang="en-US" sz="320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calcaneocuboid</a:t>
            </a:r>
            <a:r>
              <a:rPr lang="en-US" sz="32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joint is at the same level as the </a:t>
            </a:r>
            <a:r>
              <a:rPr lang="en-US" sz="320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talonavicular</a:t>
            </a:r>
            <a:r>
              <a:rPr lang="en-US" sz="32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joint and</a:t>
            </a:r>
            <a:r>
              <a:rPr lang="en-US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Together they represent the transverse tarsal joint. It is a biaxial</a:t>
            </a:r>
            <a:endParaRPr lang="en-US" sz="32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joint with concavo-convex surfaces</a:t>
            </a:r>
            <a:endParaRPr lang="ar-EG" sz="32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Articulating surfaces</a:t>
            </a:r>
            <a:br>
              <a:rPr lang="en-US" sz="4000" dirty="0" smtClean="0"/>
            </a:br>
            <a:endParaRPr lang="ar-EG" sz="4000" dirty="0"/>
          </a:p>
        </p:txBody>
      </p:sp>
      <p:sp>
        <p:nvSpPr>
          <p:cNvPr id="3" name="Rectangle 2"/>
          <p:cNvSpPr/>
          <p:nvPr/>
        </p:nvSpPr>
        <p:spPr>
          <a:xfrm>
            <a:off x="714348" y="1071546"/>
            <a:ext cx="67532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/>
              <a:t>The </a:t>
            </a:r>
            <a:r>
              <a:rPr lang="en-US" sz="2800" dirty="0" err="1" smtClean="0"/>
              <a:t>articular</a:t>
            </a:r>
            <a:r>
              <a:rPr lang="en-US" sz="2800" dirty="0" smtClean="0"/>
              <a:t> surfaces of the </a:t>
            </a:r>
            <a:r>
              <a:rPr lang="en-US" sz="2800" dirty="0" err="1" smtClean="0"/>
              <a:t>calcaneocuboid</a:t>
            </a:r>
            <a:r>
              <a:rPr lang="en-US" sz="2800" dirty="0" smtClean="0"/>
              <a:t> joint are between the anterior surface of the</a:t>
            </a:r>
            <a:r>
              <a:rPr lang="ar-EG" sz="2800" dirty="0" smtClean="0"/>
              <a:t/>
            </a:r>
            <a:br>
              <a:rPr lang="ar-EG" sz="2800" dirty="0" smtClean="0"/>
            </a:br>
            <a:r>
              <a:rPr lang="en-US" sz="2800" dirty="0" err="1" smtClean="0"/>
              <a:t>calcaneus</a:t>
            </a:r>
            <a:r>
              <a:rPr lang="en-US" sz="2800" dirty="0" smtClean="0"/>
              <a:t> and the posterior surface of the </a:t>
            </a:r>
            <a:r>
              <a:rPr lang="en-US" sz="2800" dirty="0" err="1" smtClean="0"/>
              <a:t>cuboid</a:t>
            </a:r>
            <a:r>
              <a:rPr lang="ar-EG" sz="2800" dirty="0" smtClean="0"/>
              <a:t>.</a:t>
            </a:r>
            <a:endParaRPr lang="en-US" sz="2800" dirty="0" smtClean="0"/>
          </a:p>
          <a:p>
            <a:pPr algn="l" rtl="0"/>
            <a:endParaRPr lang="ar-EG" sz="2000" dirty="0"/>
          </a:p>
        </p:txBody>
      </p:sp>
      <p:pic>
        <p:nvPicPr>
          <p:cNvPr id="1026" name="Picture 2" descr="C:\Users\WG\Desktop\467573_4006986651168_1176226313_3828294_114248230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86124"/>
            <a:ext cx="8286808" cy="355752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74320"/>
            <a:ext cx="4714908" cy="586932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 rtl="0"/>
            <a:r>
              <a:rPr lang="en-US" sz="3200" dirty="0" smtClean="0"/>
              <a:t>The fibrous capsule is thickened dorsally as the dorsal </a:t>
            </a:r>
            <a:r>
              <a:rPr lang="en-US" sz="3200" dirty="0" err="1" smtClean="0"/>
              <a:t>calcaneocuboid</a:t>
            </a:r>
            <a:r>
              <a:rPr lang="en-US" sz="3200" dirty="0" smtClean="0"/>
              <a:t> ligament</a:t>
            </a:r>
          </a:p>
          <a:p>
            <a:pPr algn="l" rtl="0"/>
            <a:r>
              <a:rPr lang="en-US" sz="3200" dirty="0" smtClean="0"/>
              <a:t>The synovial membrane is distinct from other tarsal articulations </a:t>
            </a:r>
          </a:p>
          <a:p>
            <a:pPr algn="l" rtl="0"/>
            <a:endParaRPr lang="ar-EG" sz="3200" dirty="0"/>
          </a:p>
        </p:txBody>
      </p:sp>
      <p:pic>
        <p:nvPicPr>
          <p:cNvPr id="9" name="Content Placeholder 8" descr="image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7818" y="357166"/>
            <a:ext cx="3429000" cy="5990311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  <a:solidFill>
            <a:schemeClr val="accent4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8000" dirty="0" smtClean="0"/>
              <a:t>Ligaments</a:t>
            </a:r>
            <a:endParaRPr lang="ar-EG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4422"/>
            <a:ext cx="4500562" cy="564357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l" rtl="0"/>
            <a:r>
              <a:rPr lang="en-US" sz="4000" u="sng" dirty="0" smtClean="0"/>
              <a:t>Bifurcated ligament</a:t>
            </a:r>
          </a:p>
          <a:p>
            <a:pPr algn="l" rtl="0"/>
            <a:r>
              <a:rPr lang="en-US" sz="2000" dirty="0" smtClean="0"/>
              <a:t>The bifurcated ligament  is a strong Y-shaped band. it divides into </a:t>
            </a:r>
            <a:r>
              <a:rPr lang="en-US" sz="2000" dirty="0" err="1" smtClean="0"/>
              <a:t>calcaneocuboid</a:t>
            </a:r>
            <a:r>
              <a:rPr lang="en-US" sz="2000" dirty="0" smtClean="0"/>
              <a:t> and </a:t>
            </a:r>
            <a:r>
              <a:rPr lang="en-US" sz="2000" dirty="0" err="1" smtClean="0"/>
              <a:t>calcaneonavicular</a:t>
            </a:r>
            <a:r>
              <a:rPr lang="en-US" sz="2000" dirty="0" smtClean="0"/>
              <a:t> parts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The medial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calcaneocuboid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smtClean="0"/>
              <a:t>ligament extends to the </a:t>
            </a:r>
            <a:r>
              <a:rPr lang="en-US" sz="2000" dirty="0" err="1" smtClean="0"/>
              <a:t>dorsomedial</a:t>
            </a:r>
            <a:r>
              <a:rPr lang="en-US" sz="2000" dirty="0" smtClean="0"/>
              <a:t> aspect of the </a:t>
            </a:r>
            <a:r>
              <a:rPr lang="en-US" sz="2000" dirty="0" err="1" smtClean="0"/>
              <a:t>cuboid</a:t>
            </a:r>
            <a:endParaRPr lang="en-US" sz="2000" dirty="0" smtClean="0"/>
          </a:p>
          <a:p>
            <a:pPr algn="l" rtl="0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 the </a:t>
            </a:r>
            <a:r>
              <a:rPr lang="en-US" sz="2000" dirty="0" err="1" smtClean="0">
                <a:solidFill>
                  <a:schemeClr val="accent6">
                    <a:lumMod val="50000"/>
                  </a:schemeClr>
                </a:solidFill>
              </a:rPr>
              <a:t>lateralcalcaneonavicular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dirty="0" smtClean="0"/>
              <a:t>ligament is attached to the </a:t>
            </a:r>
            <a:r>
              <a:rPr lang="en-US" sz="2000" dirty="0" err="1" smtClean="0"/>
              <a:t>dorsolateral</a:t>
            </a:r>
            <a:r>
              <a:rPr lang="en-US" sz="2000" dirty="0" smtClean="0"/>
              <a:t> aspect of the </a:t>
            </a:r>
            <a:r>
              <a:rPr lang="en-US" sz="2000" dirty="0" err="1" smtClean="0"/>
              <a:t>navicular</a:t>
            </a:r>
            <a:r>
              <a:rPr lang="ar-EG" sz="2000" dirty="0" smtClean="0"/>
              <a:t>.</a:t>
            </a:r>
            <a:endParaRPr lang="en-US" sz="2000" dirty="0" smtClean="0"/>
          </a:p>
          <a:p>
            <a:pPr algn="l" rtl="0"/>
            <a:endParaRPr lang="ar-EG" sz="2000" dirty="0"/>
          </a:p>
        </p:txBody>
      </p:sp>
      <p:pic>
        <p:nvPicPr>
          <p:cNvPr id="9" name="Content Placeholder 8" descr="1-s2.0-S073646799800167X-gr4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371601"/>
            <a:ext cx="4114800" cy="5563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714356"/>
          </a:xfrm>
          <a:solidFill>
            <a:schemeClr val="tx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Long plantar ligament</a:t>
            </a:r>
            <a:endParaRPr lang="ar-EG" sz="2800" dirty="0"/>
          </a:p>
        </p:txBody>
      </p:sp>
      <p:pic>
        <p:nvPicPr>
          <p:cNvPr id="5" name="Content Placeholder 4" descr="lo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13812" y="785794"/>
            <a:ext cx="3658716" cy="585791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714356"/>
            <a:ext cx="4714876" cy="6143644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l" rtl="0"/>
            <a:r>
              <a:rPr lang="en-US" sz="1600" b="1" dirty="0" smtClean="0"/>
              <a:t>The long plantar ligament is the longest ligament</a:t>
            </a:r>
          </a:p>
          <a:p>
            <a:pPr algn="l" rtl="0"/>
            <a:r>
              <a:rPr lang="en-US" sz="1600" b="1" dirty="0" smtClean="0"/>
              <a:t>associated with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the tarsus</a:t>
            </a:r>
            <a:r>
              <a:rPr lang="en-US" sz="1600" b="1" dirty="0" smtClean="0"/>
              <a:t>. It extends from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the plantar surface of the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</a:rPr>
              <a:t>calcaneus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1600" b="1" dirty="0" smtClean="0"/>
              <a:t>anterior to the processes of its </a:t>
            </a:r>
            <a:r>
              <a:rPr lang="en-US" sz="1600" b="1" dirty="0" err="1" smtClean="0"/>
              <a:t>tuberosity</a:t>
            </a:r>
            <a:r>
              <a:rPr lang="en-US" sz="1600" b="1" dirty="0" smtClean="0"/>
              <a:t> and from its anterior tubercle to the</a:t>
            </a:r>
            <a:r>
              <a:rPr lang="ar-EG" sz="1600" b="1" dirty="0" smtClean="0"/>
              <a:t/>
            </a:r>
            <a:br>
              <a:rPr lang="ar-EG" sz="1600" b="1" dirty="0" smtClean="0"/>
            </a:br>
            <a:r>
              <a:rPr lang="en-US" sz="1600" b="1" dirty="0" smtClean="0"/>
              <a:t>ridge and </a:t>
            </a:r>
            <a:r>
              <a:rPr lang="en-US" sz="1600" b="1" dirty="0" err="1" smtClean="0"/>
              <a:t>tuberosity</a:t>
            </a:r>
            <a:r>
              <a:rPr lang="en-US" sz="1600" b="1" dirty="0" smtClean="0"/>
              <a:t>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on the plantar surface of the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</a:rPr>
              <a:t>cuboid</a:t>
            </a:r>
            <a:r>
              <a:rPr lang="en-US" sz="1600" b="1" dirty="0" smtClean="0"/>
              <a:t>.</a:t>
            </a:r>
            <a:br>
              <a:rPr lang="en-US" sz="1600" b="1" dirty="0" smtClean="0"/>
            </a:br>
            <a:r>
              <a:rPr lang="en-US" sz="1600" b="1" dirty="0" smtClean="0"/>
              <a:t>|</a:t>
            </a:r>
            <a:br>
              <a:rPr lang="en-US" sz="1600" b="1" dirty="0" smtClean="0"/>
            </a:br>
            <a:r>
              <a:rPr lang="en-US" sz="1600" b="1" dirty="0" smtClean="0"/>
              <a:t> Deep </a:t>
            </a:r>
            <a:r>
              <a:rPr lang="en-US" sz="1600" b="1" dirty="0" err="1" smtClean="0"/>
              <a:t>fibres</a:t>
            </a:r>
            <a:r>
              <a:rPr lang="en-US" sz="1600" b="1" dirty="0" smtClean="0"/>
              <a:t> are attached to the </a:t>
            </a:r>
            <a:r>
              <a:rPr lang="en-US" sz="1600" b="1" dirty="0" err="1" smtClean="0"/>
              <a:t>cuboid</a:t>
            </a:r>
            <a:r>
              <a:rPr lang="en-US" sz="1600" b="1" dirty="0" smtClean="0"/>
              <a:t> and more superficial </a:t>
            </a:r>
            <a:r>
              <a:rPr lang="en-US" sz="1600" b="1" dirty="0" err="1" smtClean="0"/>
              <a:t>fibres</a:t>
            </a:r>
            <a:r>
              <a:rPr lang="en-US" sz="1600" b="1" dirty="0" smtClean="0"/>
              <a:t> continue to the bases of the second to fourth and sometimes fifth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metatarsals</a:t>
            </a:r>
            <a:r>
              <a:rPr lang="en-US" sz="1600" b="1" dirty="0" smtClean="0"/>
              <a:t>. </a:t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>This ligament with the groove on the plantar surface of the </a:t>
            </a:r>
            <a:r>
              <a:rPr lang="en-US" sz="1600" b="1" dirty="0" err="1" smtClean="0"/>
              <a:t>cuboid</a:t>
            </a:r>
            <a:r>
              <a:rPr lang="en-US" sz="1600" b="1" dirty="0" smtClean="0"/>
              <a:t> makes a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</a:rPr>
              <a:t>tunnel</a:t>
            </a:r>
            <a:r>
              <a:rPr lang="en-US" sz="1600" b="1" dirty="0" smtClean="0"/>
              <a:t> for the tendon of </a:t>
            </a:r>
            <a:r>
              <a:rPr lang="en-US" sz="1600" b="1" dirty="0" err="1" smtClean="0"/>
              <a:t>peroneus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longus</a:t>
            </a:r>
            <a:endParaRPr lang="en-US" sz="1600" b="1" dirty="0" smtClean="0"/>
          </a:p>
          <a:p>
            <a:pPr algn="l" rtl="0"/>
            <a:r>
              <a:rPr lang="en-US" sz="1600" b="1" dirty="0" smtClean="0"/>
              <a:t>It is a most powerful factor limiting depression of the lateral longitudinal arch.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785794"/>
            <a:ext cx="4929190" cy="6072206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l" rtl="0"/>
            <a:r>
              <a:rPr lang="en-US" sz="2400" dirty="0" smtClean="0"/>
              <a:t>ligament  is deeper than the long plantar ligament</a:t>
            </a:r>
          </a:p>
          <a:p>
            <a:pPr algn="l" rtl="0"/>
            <a:r>
              <a:rPr lang="en-US" sz="2400" dirty="0" smtClean="0"/>
              <a:t> It is a short, wide band of great  strength, stretching from the anterior </a:t>
            </a:r>
            <a:r>
              <a:rPr lang="en-US" sz="2400" dirty="0" err="1" smtClean="0"/>
              <a:t>calcaneal</a:t>
            </a:r>
            <a:r>
              <a:rPr lang="en-US" sz="2400" dirty="0" smtClean="0"/>
              <a:t> tubercle and </a:t>
            </a:r>
            <a:r>
              <a:rPr lang="en-US" sz="2400" smtClean="0"/>
              <a:t>the depression  anterior </a:t>
            </a:r>
            <a:r>
              <a:rPr lang="en-US" sz="2400" dirty="0" smtClean="0"/>
              <a:t>to it, to the adjoining part of the plantar surface of the </a:t>
            </a:r>
            <a:r>
              <a:rPr lang="en-US" sz="2400" dirty="0" err="1" smtClean="0"/>
              <a:t>cuboid</a:t>
            </a:r>
            <a:r>
              <a:rPr lang="en-US" sz="2400" dirty="0" smtClean="0"/>
              <a:t>; it also</a:t>
            </a:r>
          </a:p>
          <a:p>
            <a:pPr algn="l" rtl="0"/>
            <a:r>
              <a:rPr lang="en-US" sz="2400" dirty="0" smtClean="0"/>
              <a:t>sustains the lateral longitudinal arch</a:t>
            </a:r>
            <a:endParaRPr lang="ar-EG" sz="2400" dirty="0"/>
          </a:p>
        </p:txBody>
      </p:sp>
      <p:pic>
        <p:nvPicPr>
          <p:cNvPr id="7" name="Content Placeholder 6" descr="lo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642918"/>
            <a:ext cx="3735068" cy="5929353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4857752" cy="7143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anchor="b">
            <a:noAutofit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This short plantar ligament</a:t>
            </a:r>
            <a:endParaRPr kumimoji="0" lang="ar-EG" sz="28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43494" cy="2368544"/>
          </a:xfrm>
        </p:spPr>
        <p:txBody>
          <a:bodyPr>
            <a:normAutofit fontScale="90000"/>
          </a:bodyPr>
          <a:lstStyle/>
          <a:p>
            <a:pPr lvl="8" algn="l" rtl="1"/>
            <a:r>
              <a:rPr lang="en-US" sz="5900" dirty="0" err="1" smtClean="0">
                <a:solidFill>
                  <a:srgbClr val="C00000"/>
                </a:solidFill>
              </a:rPr>
              <a:t>Innervation</a:t>
            </a:r>
            <a:r>
              <a:rPr lang="en-US" sz="5900" dirty="0" smtClean="0"/>
              <a:t/>
            </a:r>
            <a:br>
              <a:rPr lang="en-US" sz="5900" dirty="0" smtClean="0"/>
            </a:br>
            <a:r>
              <a:rPr lang="en-US" sz="2200" dirty="0" smtClean="0"/>
              <a:t>its plantar aspect by the lateral plantar Nerve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and dorsally by the </a:t>
            </a:r>
            <a:r>
              <a:rPr lang="en-US" sz="2200" dirty="0" err="1" smtClean="0"/>
              <a:t>sural</a:t>
            </a:r>
            <a:r>
              <a:rPr lang="en-US" sz="2200" dirty="0" smtClean="0"/>
              <a:t> and deep </a:t>
            </a:r>
            <a:r>
              <a:rPr lang="en-US" sz="2200" dirty="0" err="1" smtClean="0"/>
              <a:t>peroneal</a:t>
            </a:r>
            <a:r>
              <a:rPr lang="en-US" sz="2200" dirty="0" smtClean="0"/>
              <a:t> nerve</a:t>
            </a:r>
            <a:br>
              <a:rPr lang="en-US" sz="2200" dirty="0" smtClean="0"/>
            </a:br>
            <a:endParaRPr lang="ar-EG" dirty="0"/>
          </a:p>
        </p:txBody>
      </p:sp>
      <p:pic>
        <p:nvPicPr>
          <p:cNvPr id="5121" name="Picture 1" descr="F:\foot_anatomy_nerves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7215238" cy="41602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20688"/>
            <a:ext cx="4114800" cy="5551512"/>
          </a:xfrm>
        </p:spPr>
        <p:txBody>
          <a:bodyPr>
            <a:normAutofit fontScale="32500" lnSpcReduction="20000"/>
          </a:bodyPr>
          <a:lstStyle/>
          <a:p>
            <a:pPr lvl="1" algn="just" rtl="0"/>
            <a:r>
              <a:rPr lang="en-US" sz="6400" dirty="0"/>
              <a:t>The spinal nerves lie near the intervertebral disks, thus leave the column via </a:t>
            </a:r>
            <a:r>
              <a:rPr lang="en-US" sz="6400" dirty="0" smtClean="0"/>
              <a:t> </a:t>
            </a:r>
            <a:r>
              <a:rPr lang="en-US" sz="6400" dirty="0"/>
              <a:t>intervertebral foramina.</a:t>
            </a:r>
          </a:p>
          <a:p>
            <a:pPr lvl="1" algn="just" rtl="0"/>
            <a:endParaRPr lang="en-US" sz="6400" dirty="0" smtClean="0"/>
          </a:p>
          <a:p>
            <a:pPr lvl="1" algn="just" rtl="0"/>
            <a:r>
              <a:rPr lang="en-US" sz="6400" dirty="0" smtClean="0"/>
              <a:t>The </a:t>
            </a:r>
            <a:r>
              <a:rPr lang="en-US" sz="6400" dirty="0"/>
              <a:t>arteries pass midway and come to lie on each side of the vertebral bodies.</a:t>
            </a:r>
          </a:p>
          <a:p>
            <a:pPr lvl="1" algn="just" rtl="0"/>
            <a:endParaRPr lang="en-US" sz="6400" dirty="0" smtClean="0"/>
          </a:p>
          <a:p>
            <a:pPr lvl="1" algn="just" rtl="0"/>
            <a:r>
              <a:rPr lang="en-US" sz="6400" dirty="0" smtClean="0"/>
              <a:t>The </a:t>
            </a:r>
            <a:r>
              <a:rPr lang="en-US" sz="6400" dirty="0"/>
              <a:t>notochord regresses entirely in the region of the vertebral bodies, persists and enlarges in the region of the intervertebral disks, and forms the gelatinous disk center, the </a:t>
            </a:r>
            <a:r>
              <a:rPr lang="en-US" sz="6400" i="1" dirty="0"/>
              <a:t>nucleus </a:t>
            </a:r>
            <a:r>
              <a:rPr lang="en-US" sz="6400" i="1" dirty="0" err="1"/>
              <a:t>pulposus</a:t>
            </a:r>
            <a:r>
              <a:rPr lang="en-US" sz="6400" i="1" dirty="0"/>
              <a:t>.</a:t>
            </a:r>
            <a:endParaRPr lang="en-US" sz="6400" dirty="0"/>
          </a:p>
          <a:p>
            <a:endParaRPr lang="ar-EG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76872"/>
            <a:ext cx="482453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534847"/>
      </p:ext>
    </p:extLst>
  </p:cSld>
  <p:clrMapOvr>
    <a:masterClrMapping/>
  </p:clrMapOvr>
  <p:transition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5344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lvl="8" algn="l" rtl="0">
              <a:buNone/>
            </a:pPr>
            <a:endParaRPr lang="en-US" sz="5800" dirty="0" smtClean="0">
              <a:solidFill>
                <a:srgbClr val="C00000"/>
              </a:solidFill>
            </a:endParaRPr>
          </a:p>
          <a:p>
            <a:pPr algn="l" rtl="0"/>
            <a:r>
              <a:rPr lang="en-US" sz="4400" b="1" dirty="0" smtClean="0">
                <a:solidFill>
                  <a:srgbClr val="C00000"/>
                </a:solidFill>
              </a:rPr>
              <a:t>Factors maintaining stability</a:t>
            </a:r>
            <a:r>
              <a:rPr lang="ar-EG" sz="3300" dirty="0" smtClean="0"/>
              <a:t/>
            </a:r>
            <a:br>
              <a:rPr lang="ar-EG" sz="3300" dirty="0" smtClean="0"/>
            </a:br>
            <a:r>
              <a:rPr lang="en-US" sz="3300" dirty="0" smtClean="0"/>
              <a:t> bony contours and the strong ligaments described.</a:t>
            </a:r>
          </a:p>
          <a:p>
            <a:pPr algn="l" rtl="0"/>
            <a:endParaRPr lang="en-US" sz="3300" dirty="0" smtClean="0"/>
          </a:p>
          <a:p>
            <a:pPr algn="l" rtl="0"/>
            <a:r>
              <a:rPr lang="ar-EG" sz="3300" dirty="0" smtClean="0"/>
              <a:t/>
            </a:r>
            <a:br>
              <a:rPr lang="ar-EG" sz="3300" dirty="0" smtClean="0"/>
            </a:br>
            <a:r>
              <a:rPr lang="en-US" sz="5100" dirty="0" smtClean="0">
                <a:solidFill>
                  <a:srgbClr val="C00000"/>
                </a:solidFill>
              </a:rPr>
              <a:t>Muscles producing movement</a:t>
            </a:r>
          </a:p>
          <a:p>
            <a:pPr algn="l" rtl="0"/>
            <a:r>
              <a:rPr lang="en-US" sz="3300" dirty="0" smtClean="0"/>
              <a:t>Movements between the </a:t>
            </a:r>
            <a:r>
              <a:rPr lang="en-US" sz="3300" dirty="0" err="1" smtClean="0"/>
              <a:t>calcaneus</a:t>
            </a:r>
            <a:r>
              <a:rPr lang="en-US" sz="3300" dirty="0" smtClean="0"/>
              <a:t> and </a:t>
            </a:r>
            <a:r>
              <a:rPr lang="en-US" sz="3300" dirty="0" err="1" smtClean="0"/>
              <a:t>cuboid</a:t>
            </a:r>
            <a:r>
              <a:rPr lang="en-US" sz="3300" dirty="0" smtClean="0"/>
              <a:t> are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gliding</a:t>
            </a:r>
            <a:r>
              <a:rPr lang="en-US" sz="3300" dirty="0" smtClean="0"/>
              <a:t>, with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conjunct rotation</a:t>
            </a:r>
          </a:p>
          <a:p>
            <a:pPr algn="l" rtl="0"/>
            <a:r>
              <a:rPr lang="en-US" sz="3300" dirty="0" smtClean="0"/>
              <a:t>upon each other during 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inversion </a:t>
            </a:r>
            <a:r>
              <a:rPr lang="en-US" sz="3300" dirty="0" smtClean="0"/>
              <a:t>and </a:t>
            </a:r>
            <a:r>
              <a:rPr lang="en-US" sz="3300" dirty="0" err="1" smtClean="0">
                <a:solidFill>
                  <a:schemeClr val="accent1">
                    <a:lumMod val="75000"/>
                  </a:schemeClr>
                </a:solidFill>
              </a:rPr>
              <a:t>eversion</a:t>
            </a:r>
            <a:r>
              <a:rPr lang="en-US" sz="33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300" dirty="0" smtClean="0"/>
              <a:t>of the entire foot. </a:t>
            </a:r>
            <a:endParaRPr lang="en-US" dirty="0" smtClean="0"/>
          </a:p>
          <a:p>
            <a:pPr algn="l" rtl="0"/>
            <a:endParaRPr lang="ar-EG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389313" cy="116205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Relations</a:t>
            </a:r>
            <a:endParaRPr lang="ar-EG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295400"/>
            <a:ext cx="3008313" cy="4691063"/>
          </a:xfrm>
        </p:spPr>
        <p:txBody>
          <a:bodyPr>
            <a:noAutofit/>
          </a:bodyPr>
          <a:lstStyle/>
          <a:p>
            <a:pPr algn="l" rtl="0"/>
            <a:r>
              <a:rPr lang="en-US" sz="2400" b="1" u="sng" dirty="0" err="1" smtClean="0"/>
              <a:t>Peroneus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longus</a:t>
            </a:r>
            <a:r>
              <a:rPr lang="en-US" sz="2400" b="1" u="sng" dirty="0" smtClean="0"/>
              <a:t> </a:t>
            </a:r>
            <a:r>
              <a:rPr lang="en-US" sz="2400" dirty="0" smtClean="0"/>
              <a:t>and </a:t>
            </a:r>
            <a:r>
              <a:rPr lang="en-US" sz="2400" b="1" u="sng" dirty="0" smtClean="0"/>
              <a:t>abductor </a:t>
            </a:r>
            <a:r>
              <a:rPr lang="en-US" sz="2400" b="1" u="sng" dirty="0" err="1" smtClean="0"/>
              <a:t>digiti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minimi</a:t>
            </a:r>
            <a:r>
              <a:rPr lang="en-US" sz="2400" b="1" dirty="0" smtClean="0"/>
              <a:t> </a:t>
            </a:r>
            <a:r>
              <a:rPr lang="en-US" sz="2400" dirty="0" smtClean="0"/>
              <a:t>pass in close proximity to the joint  with the </a:t>
            </a:r>
            <a:r>
              <a:rPr lang="en-US" sz="2400" b="1" u="sng" dirty="0" smtClean="0"/>
              <a:t>lateral plantar nerve </a:t>
            </a:r>
            <a:r>
              <a:rPr lang="en-US" sz="2400" dirty="0" smtClean="0"/>
              <a:t>passing medially.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n-US" sz="2400" b="1" u="sng" dirty="0" smtClean="0"/>
              <a:t>The extensor </a:t>
            </a:r>
            <a:r>
              <a:rPr lang="en-US" sz="2400" b="1" u="sng" dirty="0" err="1" smtClean="0"/>
              <a:t>digitorum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brevis</a:t>
            </a:r>
            <a:r>
              <a:rPr lang="en-US" sz="2400" b="1" u="sng" dirty="0" smtClean="0"/>
              <a:t>  </a:t>
            </a:r>
            <a:r>
              <a:rPr lang="en-US" sz="2400" dirty="0" smtClean="0"/>
              <a:t>overlies the lateral aspect of the joint</a:t>
            </a:r>
            <a:endParaRPr lang="ar-EG" sz="2400" dirty="0"/>
          </a:p>
        </p:txBody>
      </p:sp>
      <p:pic>
        <p:nvPicPr>
          <p:cNvPr id="2052" name="Picture 4" descr="C:\Users\WG\Desktop\image44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914400"/>
            <a:ext cx="3429000" cy="5943600"/>
          </a:xfrm>
          <a:prstGeom prst="rect">
            <a:avLst/>
          </a:prstGeom>
          <a:noFill/>
        </p:spPr>
      </p:pic>
      <p:pic>
        <p:nvPicPr>
          <p:cNvPr id="2050" name="Picture 2" descr="C:\Users\WG\Desktop\soleoffoot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3175" y="0"/>
            <a:ext cx="2790825" cy="53244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71876"/>
            <a:ext cx="6357966" cy="2803046"/>
          </a:xfrm>
        </p:spPr>
        <p:txBody>
          <a:bodyPr>
            <a:normAutofit/>
          </a:bodyPr>
          <a:lstStyle/>
          <a:p>
            <a:endParaRPr lang="en-US" sz="4400" dirty="0"/>
          </a:p>
          <a:p>
            <a:r>
              <a:rPr lang="en-US" sz="4400" dirty="0" smtClean="0"/>
              <a:t>Medial </a:t>
            </a:r>
            <a:r>
              <a:rPr lang="en-US" sz="4400" dirty="0"/>
              <a:t>longitudinal arch</a:t>
            </a:r>
          </a:p>
          <a:p>
            <a:endParaRPr lang="en-US" sz="4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14480" y="642918"/>
          <a:ext cx="5519946" cy="1277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Chart" r:id="rId3" imgW="1476307" imgH="4067089" progId="MSGraph.Chart.8">
                  <p:embed followColorScheme="full"/>
                </p:oleObj>
              </mc:Choice>
              <mc:Fallback>
                <p:oleObj name="Chart" r:id="rId3" imgW="1476307" imgH="4067089" progId="MSGraph.Chart.8">
                  <p:embed followColorScheme="full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642918"/>
                        <a:ext cx="5519946" cy="12779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WordArt 6"/>
          <p:cNvSpPr>
            <a:spLocks noChangeArrowheads="1" noChangeShapeType="1" noTextEdit="1"/>
          </p:cNvSpPr>
          <p:nvPr/>
        </p:nvSpPr>
        <p:spPr bwMode="auto">
          <a:xfrm>
            <a:off x="2484438" y="1052513"/>
            <a:ext cx="4038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40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THE ARCH</a:t>
            </a:r>
            <a:endParaRPr lang="ar-EG" sz="40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14282" y="3143248"/>
            <a:ext cx="976442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 rtl="0"/>
            <a:r>
              <a:rPr lang="en-US" sz="3200" dirty="0"/>
              <a:t>Come in contact with the ground during </a:t>
            </a:r>
            <a:endParaRPr lang="en-US" sz="3200" dirty="0" smtClean="0"/>
          </a:p>
          <a:p>
            <a:pPr algn="l" rtl="0"/>
            <a:r>
              <a:rPr lang="en-US" sz="3200" dirty="0" smtClean="0"/>
              <a:t>standing</a:t>
            </a:r>
            <a:r>
              <a:rPr lang="en-US" sz="2000" dirty="0"/>
              <a:t>.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2357430"/>
            <a:ext cx="8895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dirty="0"/>
              <a:t>IT is the bony part of the foot that do not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ar-EG"/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928662" y="642918"/>
            <a:ext cx="6956451" cy="141765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en-US" sz="6000" i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TYPES OF </a:t>
            </a:r>
            <a:r>
              <a:rPr lang="en-US" sz="6000" i="1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ARCHES</a:t>
            </a:r>
            <a:endParaRPr lang="ar-EG" sz="6000" i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49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0" y="2565400"/>
            <a:ext cx="9144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rtl="0"/>
            <a:r>
              <a:rPr lang="en-US" sz="3600" dirty="0"/>
              <a:t>The bone of the foot are arranged in away that it Forms three arches:                     </a:t>
            </a:r>
          </a:p>
          <a:p>
            <a:pPr algn="ctr" rtl="0"/>
            <a:r>
              <a:rPr lang="en-US" sz="3600" dirty="0"/>
              <a:t>Medial longitudinal arch</a:t>
            </a:r>
          </a:p>
          <a:p>
            <a:pPr algn="ctr" rtl="0"/>
            <a:r>
              <a:rPr lang="en-US" sz="3600" dirty="0"/>
              <a:t>Lateral longitudinal arch</a:t>
            </a:r>
          </a:p>
          <a:p>
            <a:pPr algn="ctr" rtl="0"/>
            <a:r>
              <a:rPr lang="en-US" sz="3600" dirty="0"/>
              <a:t>Transverse arch</a:t>
            </a:r>
          </a:p>
          <a:p>
            <a:pPr algn="ctr" rtl="0"/>
            <a:endParaRPr lang="en-US" sz="3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1476375" y="476250"/>
            <a:ext cx="568801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The medial arch</a:t>
            </a:r>
            <a:endParaRPr lang="ar-EG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457200" y="2636838"/>
            <a:ext cx="8229600" cy="3494087"/>
            <a:chOff x="1134" y="1270"/>
            <a:chExt cx="2880" cy="720"/>
          </a:xfrm>
        </p:grpSpPr>
        <p:cxnSp>
          <p:nvCxnSpPr>
            <p:cNvPr id="2052" name="_s2052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006" y="1126"/>
              <a:ext cx="144" cy="1008"/>
            </a:xfrm>
            <a:prstGeom prst="bentConnector3">
              <a:avLst>
                <a:gd name="adj1" fmla="val 1632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503" y="162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998" y="1126"/>
              <a:ext cx="144" cy="1008"/>
            </a:xfrm>
            <a:prstGeom prst="bentConnector3">
              <a:avLst>
                <a:gd name="adj1" fmla="val 1632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5"/>
            <p:cNvSpPr>
              <a:spLocks noChangeArrowheads="1"/>
            </p:cNvSpPr>
            <p:nvPr/>
          </p:nvSpPr>
          <p:spPr bwMode="auto"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Component</a:t>
              </a:r>
            </a:p>
          </p:txBody>
        </p:sp>
        <p:sp>
          <p:nvSpPr>
            <p:cNvPr id="4" name="_s2056"/>
            <p:cNvSpPr>
              <a:spLocks noChangeArrowheads="1"/>
            </p:cNvSpPr>
            <p:nvPr/>
          </p:nvSpPr>
          <p:spPr bwMode="auto"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anterior pillar</a:t>
              </a:r>
            </a:p>
          </p:txBody>
        </p:sp>
        <p:sp>
          <p:nvSpPr>
            <p:cNvPr id="5" name="_s2057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Posterior pillar</a:t>
              </a:r>
            </a:p>
          </p:txBody>
        </p:sp>
        <p:sp>
          <p:nvSpPr>
            <p:cNvPr id="6" name="_s2058"/>
            <p:cNvSpPr>
              <a:spLocks noChangeArrowheads="1"/>
            </p:cNvSpPr>
            <p:nvPr/>
          </p:nvSpPr>
          <p:spPr bwMode="auto"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apex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1547813" y="620713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ar-EG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4714876" y="714356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ar-EG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>
            <a:off x="7143768" y="857232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ar-EG"/>
          </a:p>
        </p:txBody>
      </p:sp>
      <p:sp>
        <p:nvSpPr>
          <p:cNvPr id="34829" name="Oval 13"/>
          <p:cNvSpPr>
            <a:spLocks noChangeArrowheads="1"/>
          </p:cNvSpPr>
          <p:nvPr/>
        </p:nvSpPr>
        <p:spPr bwMode="auto">
          <a:xfrm>
            <a:off x="0" y="1916113"/>
            <a:ext cx="3527425" cy="30956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/>
              <a:t>Navicular </a:t>
            </a:r>
          </a:p>
          <a:p>
            <a:pPr algn="ctr"/>
            <a:r>
              <a:rPr lang="en-US" sz="2800"/>
              <a:t>Three cuniform </a:t>
            </a:r>
          </a:p>
          <a:p>
            <a:pPr algn="ctr"/>
            <a:r>
              <a:rPr lang="en-US" sz="2800"/>
              <a:t>and</a:t>
            </a:r>
          </a:p>
          <a:p>
            <a:pPr algn="ctr"/>
            <a:r>
              <a:rPr lang="en-US" sz="2800"/>
              <a:t>Medial three </a:t>
            </a:r>
          </a:p>
          <a:p>
            <a:pPr algn="ctr"/>
            <a:r>
              <a:rPr lang="en-US" sz="2800"/>
              <a:t>Metatarsal Bones</a:t>
            </a:r>
          </a:p>
        </p:txBody>
      </p:sp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6215074" y="2428868"/>
            <a:ext cx="1871662" cy="20891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 dirty="0"/>
              <a:t>talus</a:t>
            </a:r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3643306" y="2214554"/>
            <a:ext cx="2376487" cy="2663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/>
              <a:t>calcanous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images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65175"/>
            <a:ext cx="7056437" cy="4895850"/>
          </a:xfrm>
          <a:noFill/>
          <a:ln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Photo0106"/>
          <p:cNvPicPr>
            <a:picLocks noChangeAspect="1" noChangeArrowheads="1"/>
          </p:cNvPicPr>
          <p:nvPr/>
        </p:nvPicPr>
        <p:blipFill>
          <a:blip r:embed="rId2">
            <a:lum bright="-16000"/>
          </a:blip>
          <a:srcRect/>
          <a:stretch>
            <a:fillRect/>
          </a:stretch>
        </p:blipFill>
        <p:spPr bwMode="auto">
          <a:xfrm>
            <a:off x="827088" y="549275"/>
            <a:ext cx="7620000" cy="5715000"/>
          </a:xfrm>
          <a:prstGeom prst="rect">
            <a:avLst/>
          </a:prstGeom>
          <a:solidFill>
            <a:srgbClr val="800000"/>
          </a:solidFill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2"/>
          <p:cNvGrpSpPr>
            <a:grpSpLocks/>
          </p:cNvGrpSpPr>
          <p:nvPr/>
        </p:nvGrpSpPr>
        <p:grpSpPr bwMode="auto">
          <a:xfrm>
            <a:off x="457200" y="1600200"/>
            <a:ext cx="8229600" cy="4530725"/>
            <a:chOff x="266" y="705"/>
            <a:chExt cx="5184" cy="2854"/>
          </a:xfrm>
        </p:grpSpPr>
        <p:sp>
          <p:nvSpPr>
            <p:cNvPr id="3" name="_s3076"/>
            <p:cNvSpPr>
              <a:spLocks noChangeShapeType="1"/>
            </p:cNvSpPr>
            <p:nvPr/>
          </p:nvSpPr>
          <p:spPr bwMode="auto">
            <a:xfrm flipH="1">
              <a:off x="2269" y="2301"/>
              <a:ext cx="296" cy="1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ar-EG"/>
            </a:p>
          </p:txBody>
        </p:sp>
        <p:sp>
          <p:nvSpPr>
            <p:cNvPr id="4" name="_s3077"/>
            <p:cNvSpPr>
              <a:spLocks noChangeArrowheads="1"/>
            </p:cNvSpPr>
            <p:nvPr/>
          </p:nvSpPr>
          <p:spPr bwMode="auto">
            <a:xfrm>
              <a:off x="1637" y="2302"/>
              <a:ext cx="679" cy="67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bones</a:t>
              </a:r>
            </a:p>
          </p:txBody>
        </p:sp>
        <p:sp>
          <p:nvSpPr>
            <p:cNvPr id="5" name="_s3078"/>
            <p:cNvSpPr>
              <a:spLocks noChangeShapeType="1"/>
            </p:cNvSpPr>
            <p:nvPr/>
          </p:nvSpPr>
          <p:spPr bwMode="auto">
            <a:xfrm>
              <a:off x="3151" y="2301"/>
              <a:ext cx="295" cy="1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ar-EG"/>
            </a:p>
          </p:txBody>
        </p:sp>
        <p:sp>
          <p:nvSpPr>
            <p:cNvPr id="6" name="_s3079"/>
            <p:cNvSpPr>
              <a:spLocks noChangeArrowheads="1"/>
            </p:cNvSpPr>
            <p:nvPr/>
          </p:nvSpPr>
          <p:spPr bwMode="auto">
            <a:xfrm>
              <a:off x="3401" y="2302"/>
              <a:ext cx="679" cy="67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muscles</a:t>
              </a:r>
            </a:p>
          </p:txBody>
        </p:sp>
        <p:sp>
          <p:nvSpPr>
            <p:cNvPr id="7" name="_s3080"/>
            <p:cNvSpPr>
              <a:spLocks noChangeShapeType="1"/>
            </p:cNvSpPr>
            <p:nvPr/>
          </p:nvSpPr>
          <p:spPr bwMode="auto">
            <a:xfrm flipV="1">
              <a:off x="2858" y="1452"/>
              <a:ext cx="0" cy="3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ar-EG"/>
            </a:p>
          </p:txBody>
        </p:sp>
        <p:sp>
          <p:nvSpPr>
            <p:cNvPr id="8" name="_s3081"/>
            <p:cNvSpPr>
              <a:spLocks noChangeArrowheads="1"/>
            </p:cNvSpPr>
            <p:nvPr/>
          </p:nvSpPr>
          <p:spPr bwMode="auto">
            <a:xfrm>
              <a:off x="2519" y="774"/>
              <a:ext cx="679" cy="67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ligament</a:t>
              </a:r>
            </a:p>
          </p:txBody>
        </p:sp>
        <p:sp>
          <p:nvSpPr>
            <p:cNvPr id="9" name="_s3082"/>
            <p:cNvSpPr>
              <a:spLocks noChangeArrowheads="1"/>
            </p:cNvSpPr>
            <p:nvPr/>
          </p:nvSpPr>
          <p:spPr bwMode="auto">
            <a:xfrm>
              <a:off x="2519" y="1793"/>
              <a:ext cx="679" cy="67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fascia</a:t>
              </a:r>
            </a:p>
          </p:txBody>
        </p:sp>
      </p:grp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ar-EG"/>
          </a:p>
        </p:txBody>
      </p:sp>
      <p:sp>
        <p:nvSpPr>
          <p:cNvPr id="36879" name="WordArt 15" descr="White marble"/>
          <p:cNvSpPr>
            <a:spLocks noChangeArrowheads="1" noChangeShapeType="1" noTextEdit="1"/>
          </p:cNvSpPr>
          <p:nvPr/>
        </p:nvSpPr>
        <p:spPr bwMode="auto">
          <a:xfrm>
            <a:off x="1042988" y="333375"/>
            <a:ext cx="70564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en-US" sz="28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Factors keeping the arch</a:t>
            </a:r>
            <a:endParaRPr lang="ar-EG" sz="28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 Black"/>
            </a:endParaRP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0" y="49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4233664" cy="4572000"/>
          </a:xfrm>
        </p:spPr>
        <p:txBody>
          <a:bodyPr/>
          <a:lstStyle/>
          <a:p>
            <a:pPr algn="l" rtl="0"/>
            <a:r>
              <a:rPr lang="en-US" dirty="0"/>
              <a:t>Dorsally the mesenchyme covers the neural tube and forms the </a:t>
            </a:r>
            <a:r>
              <a:rPr lang="en-US" i="1" dirty="0"/>
              <a:t>vertebral arch.</a:t>
            </a:r>
            <a:endParaRPr lang="en-US" dirty="0"/>
          </a:p>
          <a:p>
            <a:pPr algn="l" rtl="0"/>
            <a:endParaRPr lang="en-US" dirty="0" smtClean="0"/>
          </a:p>
          <a:p>
            <a:pPr algn="l" rtl="0"/>
            <a:r>
              <a:rPr lang="en-US" dirty="0" err="1" smtClean="0"/>
              <a:t>Ventrolaterally</a:t>
            </a:r>
            <a:r>
              <a:rPr lang="en-US" dirty="0" smtClean="0"/>
              <a:t> </a:t>
            </a:r>
            <a:r>
              <a:rPr lang="en-US" dirty="0"/>
              <a:t>the mesenchyme forms costal processes (in the thorax form </a:t>
            </a:r>
            <a:r>
              <a:rPr lang="en-US" i="1" dirty="0"/>
              <a:t>ribs</a:t>
            </a:r>
            <a:r>
              <a:rPr lang="en-US" dirty="0"/>
              <a:t>).</a:t>
            </a:r>
          </a:p>
          <a:p>
            <a:endParaRPr lang="ar-EG" dirty="0"/>
          </a:p>
          <a:p>
            <a:endParaRPr lang="ar-EG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541" y="288032"/>
            <a:ext cx="5553075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029601"/>
      </p:ext>
    </p:extLst>
  </p:cSld>
  <p:clrMapOvr>
    <a:masterClrMapping/>
  </p:clrMapOvr>
  <p:transition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Oval 4"/>
          <p:cNvSpPr>
            <a:spLocks noChangeArrowheads="1"/>
          </p:cNvSpPr>
          <p:nvPr/>
        </p:nvSpPr>
        <p:spPr bwMode="auto">
          <a:xfrm>
            <a:off x="539750" y="188913"/>
            <a:ext cx="2663825" cy="609760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 dirty="0"/>
              <a:t>spring ligament</a:t>
            </a:r>
          </a:p>
          <a:p>
            <a:pPr algn="ctr"/>
            <a:r>
              <a:rPr lang="en-US" sz="3600" dirty="0"/>
              <a:t> </a:t>
            </a:r>
            <a:r>
              <a:rPr lang="en-US" dirty="0" err="1"/>
              <a:t>talocalcaneal</a:t>
            </a:r>
            <a:r>
              <a:rPr lang="en-US" dirty="0"/>
              <a:t> ligaments</a:t>
            </a:r>
          </a:p>
          <a:p>
            <a:pPr algn="ctr"/>
            <a:r>
              <a:rPr lang="en-US" sz="3600" dirty="0"/>
              <a:t> </a:t>
            </a:r>
            <a:r>
              <a:rPr lang="en-US" sz="2000" dirty="0"/>
              <a:t>deltoid ligament</a:t>
            </a:r>
          </a:p>
          <a:p>
            <a:pPr algn="ctr"/>
            <a:r>
              <a:rPr lang="en-US" sz="2000" dirty="0" err="1"/>
              <a:t>Interossous</a:t>
            </a:r>
            <a:r>
              <a:rPr lang="en-US" sz="2000" dirty="0"/>
              <a:t> </a:t>
            </a:r>
          </a:p>
          <a:p>
            <a:pPr algn="ctr"/>
            <a:r>
              <a:rPr lang="en-US" sz="2000" dirty="0"/>
              <a:t>Short and long </a:t>
            </a:r>
          </a:p>
          <a:p>
            <a:pPr algn="ctr"/>
            <a:r>
              <a:rPr lang="en-US" sz="2000" dirty="0"/>
              <a:t>planter</a:t>
            </a:r>
            <a:r>
              <a:rPr lang="en-US" sz="3600" dirty="0"/>
              <a:t> </a:t>
            </a: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auto">
          <a:xfrm>
            <a:off x="5715008" y="642918"/>
            <a:ext cx="2663825" cy="578647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 dirty="0" smtClean="0"/>
              <a:t> </a:t>
            </a:r>
            <a:r>
              <a:rPr lang="en-US" dirty="0" err="1" smtClean="0"/>
              <a:t>Tibialis</a:t>
            </a:r>
            <a:r>
              <a:rPr lang="en-US" dirty="0" smtClean="0"/>
              <a:t> posterior</a:t>
            </a:r>
          </a:p>
          <a:p>
            <a:pPr algn="ctr"/>
            <a:r>
              <a:rPr lang="en-US" dirty="0" err="1" smtClean="0"/>
              <a:t>Tibialis</a:t>
            </a:r>
            <a:r>
              <a:rPr lang="en-US" dirty="0" smtClean="0"/>
              <a:t> Anterior</a:t>
            </a:r>
          </a:p>
          <a:p>
            <a:pPr algn="ctr"/>
            <a:r>
              <a:rPr lang="en-US" sz="3600" dirty="0" smtClean="0"/>
              <a:t> </a:t>
            </a:r>
            <a:r>
              <a:rPr lang="en-US" dirty="0" smtClean="0"/>
              <a:t>abductor </a:t>
            </a:r>
            <a:r>
              <a:rPr lang="en-US" dirty="0" err="1" smtClean="0"/>
              <a:t>hallucis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Flexor </a:t>
            </a:r>
            <a:r>
              <a:rPr lang="en-US" dirty="0" err="1"/>
              <a:t>hallucis</a:t>
            </a:r>
            <a:r>
              <a:rPr lang="en-US" dirty="0"/>
              <a:t> </a:t>
            </a:r>
            <a:r>
              <a:rPr lang="en-US" dirty="0" err="1"/>
              <a:t>longus</a:t>
            </a:r>
            <a:endParaRPr lang="en-US" dirty="0"/>
          </a:p>
          <a:p>
            <a:pPr algn="ctr"/>
            <a:r>
              <a:rPr lang="en-US" sz="3600" dirty="0"/>
              <a:t> </a:t>
            </a:r>
            <a:r>
              <a:rPr lang="en-US" dirty="0"/>
              <a:t>Flexor </a:t>
            </a:r>
            <a:r>
              <a:rPr lang="en-US" dirty="0" err="1"/>
              <a:t>digitorum</a:t>
            </a:r>
            <a:r>
              <a:rPr lang="en-US" dirty="0"/>
              <a:t> </a:t>
            </a:r>
            <a:r>
              <a:rPr lang="en-US" dirty="0" err="1"/>
              <a:t>longus</a:t>
            </a:r>
            <a:endParaRPr lang="en-US" dirty="0"/>
          </a:p>
          <a:p>
            <a:pPr algn="ctr"/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3714744" y="285728"/>
            <a:ext cx="1871663" cy="308610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The bone </a:t>
            </a:r>
          </a:p>
          <a:p>
            <a:pPr algn="ctr"/>
            <a:r>
              <a:rPr lang="en-US"/>
              <a:t>Shape</a:t>
            </a:r>
          </a:p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500430" y="3643314"/>
            <a:ext cx="2071702" cy="27860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Planter </a:t>
            </a:r>
            <a:r>
              <a:rPr lang="en-US" dirty="0" err="1" smtClean="0">
                <a:solidFill>
                  <a:schemeClr val="tx1"/>
                </a:solidFill>
              </a:rPr>
              <a:t>Aponurosis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3571876"/>
            <a:ext cx="6172200" cy="2803046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ateral</a:t>
            </a:r>
            <a:r>
              <a:rPr lang="en-US" sz="4400" dirty="0" smtClean="0"/>
              <a:t> Longitudinal Arch</a:t>
            </a:r>
            <a:endParaRPr lang="ar-EG" sz="4400" dirty="0"/>
          </a:p>
        </p:txBody>
      </p:sp>
    </p:spTree>
  </p:cSld>
  <p:clrMapOvr>
    <a:masterClrMapping/>
  </p:clrMapOvr>
  <p:transition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Lateral longitudinal arch 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Components </a:t>
            </a:r>
          </a:p>
          <a:p>
            <a:pPr algn="l" rtl="0"/>
            <a:r>
              <a:rPr lang="en-US" dirty="0" smtClean="0"/>
              <a:t>Posterior pillar                     </a:t>
            </a:r>
            <a:r>
              <a:rPr lang="en-US" dirty="0" err="1" smtClean="0"/>
              <a:t>calcaneus</a:t>
            </a:r>
            <a:endParaRPr lang="en-US" dirty="0" smtClean="0"/>
          </a:p>
          <a:p>
            <a:pPr algn="l" rtl="0"/>
            <a:r>
              <a:rPr lang="en-US" dirty="0" smtClean="0"/>
              <a:t>Apex(top)                   </a:t>
            </a:r>
            <a:r>
              <a:rPr lang="en-US" dirty="0" err="1" smtClean="0"/>
              <a:t>cuboid</a:t>
            </a:r>
            <a:r>
              <a:rPr lang="en-US" dirty="0" smtClean="0"/>
              <a:t> (at the high point )</a:t>
            </a:r>
          </a:p>
          <a:p>
            <a:pPr algn="l" rtl="0"/>
            <a:r>
              <a:rPr lang="en-US" dirty="0" smtClean="0"/>
              <a:t>Anterior pillar                   lateral two metatarsal              </a:t>
            </a:r>
          </a:p>
          <a:p>
            <a:pPr algn="l" rtl="0">
              <a:buNone/>
            </a:pPr>
            <a:r>
              <a:rPr lang="en-US" dirty="0" smtClean="0"/>
              <a:t>                                                       bones</a:t>
            </a:r>
          </a:p>
        </p:txBody>
      </p:sp>
      <p:sp>
        <p:nvSpPr>
          <p:cNvPr id="5" name="سهم إلى اليمين 4"/>
          <p:cNvSpPr/>
          <p:nvPr/>
        </p:nvSpPr>
        <p:spPr>
          <a:xfrm>
            <a:off x="3286116" y="207167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سهم إلى اليمين 5"/>
          <p:cNvSpPr/>
          <p:nvPr/>
        </p:nvSpPr>
        <p:spPr>
          <a:xfrm>
            <a:off x="2214546" y="2714620"/>
            <a:ext cx="1447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سهم إلى اليمين 6"/>
          <p:cNvSpPr/>
          <p:nvPr/>
        </p:nvSpPr>
        <p:spPr>
          <a:xfrm>
            <a:off x="3000364" y="3000372"/>
            <a:ext cx="1447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E:\assign\New folder\lateral longitudinal arch, left fo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00504"/>
            <a:ext cx="7010400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Factors keeping </a:t>
            </a:r>
            <a:r>
              <a:rPr lang="en-US" dirty="0" err="1" smtClean="0"/>
              <a:t>lat.long.arch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Bony factor :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The bones contribute little to the arch in terms of stability and they keep the foot in the arching position but ligaments have amore important role</a:t>
            </a:r>
          </a:p>
          <a:p>
            <a:pPr algn="l" rtl="0"/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792745"/>
            <a:ext cx="6157938" cy="276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3200" dirty="0" err="1" smtClean="0"/>
              <a:t>Ligamentary</a:t>
            </a:r>
            <a:r>
              <a:rPr lang="en-US" sz="3200" dirty="0" smtClean="0"/>
              <a:t> factor: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 smtClean="0"/>
              <a:t>The most significant ligaments are the lateral part of the planter </a:t>
            </a:r>
            <a:r>
              <a:rPr lang="en-US" sz="3200" dirty="0" err="1" smtClean="0"/>
              <a:t>aponeurosis</a:t>
            </a:r>
            <a:endParaRPr lang="en-US" sz="3200" dirty="0" smtClean="0"/>
          </a:p>
          <a:p>
            <a:pPr algn="l" rtl="0"/>
            <a:r>
              <a:rPr lang="en-US" sz="3200" dirty="0" smtClean="0"/>
              <a:t> The long and short plantar ligaments</a:t>
            </a:r>
          </a:p>
          <a:p>
            <a:pPr algn="l" rtl="0"/>
            <a:r>
              <a:rPr lang="en-US" sz="3200" dirty="0" smtClean="0"/>
              <a:t>The </a:t>
            </a:r>
            <a:r>
              <a:rPr lang="en-US" sz="3200" dirty="0" err="1" smtClean="0"/>
              <a:t>interosseus</a:t>
            </a:r>
            <a:r>
              <a:rPr lang="en-US" sz="3200" dirty="0" smtClean="0"/>
              <a:t> ligaments </a:t>
            </a:r>
            <a:endParaRPr lang="en-US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714348" y="571480"/>
            <a:ext cx="7467600" cy="6731140"/>
          </a:xfrm>
        </p:spPr>
        <p:txBody>
          <a:bodyPr/>
          <a:lstStyle/>
          <a:p>
            <a:pPr algn="l" rtl="0"/>
            <a:r>
              <a:rPr lang="en-US" sz="4000" dirty="0" smtClean="0"/>
              <a:t>Muscular factor:</a:t>
            </a:r>
          </a:p>
          <a:p>
            <a:pPr algn="l" rtl="0"/>
            <a:endParaRPr lang="en-US" dirty="0" smtClean="0"/>
          </a:p>
          <a:p>
            <a:pPr algn="l" rtl="0">
              <a:buNone/>
            </a:pPr>
            <a:endParaRPr lang="en-US" dirty="0"/>
          </a:p>
          <a:p>
            <a:pPr algn="l" rtl="0"/>
            <a:r>
              <a:rPr lang="en-US" dirty="0" smtClean="0"/>
              <a:t>Tendon of </a:t>
            </a:r>
            <a:r>
              <a:rPr lang="en-US" dirty="0" err="1" smtClean="0"/>
              <a:t>peroneus</a:t>
            </a:r>
            <a:r>
              <a:rPr lang="en-US" dirty="0" smtClean="0"/>
              <a:t> </a:t>
            </a:r>
            <a:r>
              <a:rPr lang="en-US" dirty="0" err="1" smtClean="0"/>
              <a:t>longus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brevis</a:t>
            </a:r>
            <a:r>
              <a:rPr lang="en-US" dirty="0" smtClean="0"/>
              <a:t> </a:t>
            </a:r>
          </a:p>
          <a:p>
            <a:pPr algn="l" rtl="0"/>
            <a:r>
              <a:rPr lang="en-US" dirty="0" smtClean="0"/>
              <a:t>Tendon of flexor </a:t>
            </a:r>
            <a:r>
              <a:rPr lang="en-US" dirty="0" err="1" smtClean="0"/>
              <a:t>digitorum</a:t>
            </a:r>
            <a:r>
              <a:rPr lang="en-US" dirty="0" smtClean="0"/>
              <a:t> </a:t>
            </a:r>
            <a:r>
              <a:rPr lang="en-US" dirty="0" err="1" smtClean="0"/>
              <a:t>longus</a:t>
            </a:r>
            <a:r>
              <a:rPr lang="en-US" dirty="0" smtClean="0"/>
              <a:t> </a:t>
            </a:r>
          </a:p>
          <a:p>
            <a:pPr algn="l" rtl="0"/>
            <a:r>
              <a:rPr lang="en-US" dirty="0" smtClean="0"/>
              <a:t>Short muscles of the little toe (abductor </a:t>
            </a:r>
            <a:r>
              <a:rPr lang="en-US" dirty="0" err="1" smtClean="0"/>
              <a:t>digiti</a:t>
            </a:r>
            <a:r>
              <a:rPr lang="en-US" dirty="0" smtClean="0"/>
              <a:t> </a:t>
            </a:r>
            <a:r>
              <a:rPr lang="en-US" dirty="0" err="1" smtClean="0"/>
              <a:t>minimi</a:t>
            </a:r>
            <a:r>
              <a:rPr lang="en-US" dirty="0" smtClean="0"/>
              <a:t> and lateral half of flexor </a:t>
            </a:r>
            <a:r>
              <a:rPr lang="en-US" dirty="0" err="1" smtClean="0"/>
              <a:t>digitorum</a:t>
            </a:r>
            <a:r>
              <a:rPr lang="en-US" dirty="0" smtClean="0"/>
              <a:t> </a:t>
            </a:r>
            <a:r>
              <a:rPr lang="en-US" dirty="0" err="1" smtClean="0"/>
              <a:t>brevis</a:t>
            </a:r>
            <a:r>
              <a:rPr lang="en-US" dirty="0" smtClean="0"/>
              <a:t>)                 muscles of the first layer</a:t>
            </a:r>
            <a:endParaRPr lang="en-US" dirty="0"/>
          </a:p>
        </p:txBody>
      </p:sp>
      <p:sp>
        <p:nvSpPr>
          <p:cNvPr id="4" name="سهم إلى اليمين 3"/>
          <p:cNvSpPr/>
          <p:nvPr/>
        </p:nvSpPr>
        <p:spPr>
          <a:xfrm>
            <a:off x="2143108" y="3857628"/>
            <a:ext cx="128588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صورة 3" descr="E:\assign\New folder\famedar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49" y="3571876"/>
            <a:ext cx="2571751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2857496"/>
            <a:ext cx="2924204" cy="369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Fascia: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The planter </a:t>
            </a:r>
            <a:r>
              <a:rPr lang="en-US" dirty="0" err="1" smtClean="0"/>
              <a:t>aponeurosis</a:t>
            </a:r>
            <a:r>
              <a:rPr lang="en-US" dirty="0" smtClean="0"/>
              <a:t> strongly binds the anterior and posterior pillars together and thus keep the summit high up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500438"/>
            <a:ext cx="6172200" cy="2874484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2"/>
                </a:solidFill>
              </a:rPr>
              <a:t>Transverse Arch</a:t>
            </a:r>
          </a:p>
          <a:p>
            <a:endParaRPr lang="ar-EG" sz="4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g_hi" descr="http://t3.gstatic.com/images?q=tbn:ANd9GcRo4SIG4mSL44v3sBdARcFtKT46irrG0lzTIYYSOX8WQFJ4wUc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643050"/>
            <a:ext cx="177164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Shape :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transverse Arch is directed downward The Concavity and </a:t>
            </a:r>
            <a:r>
              <a:rPr lang="en-US" dirty="0" err="1" smtClean="0"/>
              <a:t>medialward</a:t>
            </a:r>
            <a:r>
              <a:rPr lang="en-US" dirty="0" smtClean="0"/>
              <a:t> </a:t>
            </a:r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.. So that when the medial border of the both feet are </a:t>
            </a:r>
            <a:r>
              <a:rPr lang="en-US" dirty="0" err="1" smtClean="0"/>
              <a:t>plased</a:t>
            </a:r>
            <a:r>
              <a:rPr lang="en-US" dirty="0" smtClean="0"/>
              <a:t> in apposition a complete Dome is Formed .</a:t>
            </a:r>
          </a:p>
          <a:p>
            <a:pPr algn="l" rtl="0"/>
            <a:endParaRPr lang="ar-EG" dirty="0"/>
          </a:p>
        </p:txBody>
      </p:sp>
      <p:pic>
        <p:nvPicPr>
          <p:cNvPr id="1027" name="Picture 3" descr="C:\Ayman\Study\assignment 2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029200"/>
            <a:ext cx="2468563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Bones Of The  Transverse Arch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l" rtl="0"/>
            <a:r>
              <a:rPr lang="en-US" sz="2800" dirty="0" smtClean="0"/>
              <a:t>Bases of the five metatarsals</a:t>
            </a:r>
          </a:p>
          <a:p>
            <a:pPr algn="l" rtl="0"/>
            <a:endParaRPr lang="ar-EG" dirty="0"/>
          </a:p>
        </p:txBody>
      </p:sp>
      <p:pic>
        <p:nvPicPr>
          <p:cNvPr id="2050" name="Picture 2" descr="http://t1.gstatic.com/images?q=tbn:ANd9GcRrqnxe3Z98A5z5NpdFQ7pVHqlIc4GA-q2AXKamKWjhc1FkSNEvZ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14620"/>
            <a:ext cx="2571768" cy="3211511"/>
          </a:xfrm>
          <a:prstGeom prst="rect">
            <a:avLst/>
          </a:prstGeom>
          <a:noFill/>
        </p:spPr>
      </p:pic>
      <p:pic>
        <p:nvPicPr>
          <p:cNvPr id="2052" name="Picture 4" descr="http://www.physioroom.com/images/anatomy/foot_bones_x3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14686"/>
            <a:ext cx="3619500" cy="20955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36" y="116632"/>
            <a:ext cx="7467600" cy="710952"/>
          </a:xfrm>
        </p:spPr>
        <p:txBody>
          <a:bodyPr/>
          <a:lstStyle/>
          <a:p>
            <a:r>
              <a:rPr lang="en-US" dirty="0" smtClean="0"/>
              <a:t>2-CHONDRIFICATION </a:t>
            </a:r>
            <a:r>
              <a:rPr lang="en-US" dirty="0"/>
              <a:t>STAGE: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052736"/>
            <a:ext cx="5220072" cy="5119464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During </a:t>
            </a:r>
            <a:r>
              <a:rPr lang="en-US" dirty="0"/>
              <a:t>week 6, centers of </a:t>
            </a:r>
            <a:r>
              <a:rPr lang="en-US" dirty="0" err="1"/>
              <a:t>chondrification</a:t>
            </a:r>
            <a:r>
              <a:rPr lang="en-US" dirty="0"/>
              <a:t> are seen in the </a:t>
            </a:r>
            <a:r>
              <a:rPr lang="en-US" dirty="0" err="1"/>
              <a:t>mesenchymal</a:t>
            </a:r>
            <a:r>
              <a:rPr lang="en-US" dirty="0"/>
              <a:t> </a:t>
            </a:r>
            <a:r>
              <a:rPr lang="en-US" dirty="0" smtClean="0"/>
              <a:t>vertebrae:</a:t>
            </a:r>
          </a:p>
          <a:p>
            <a:pPr algn="l" rtl="0"/>
            <a:r>
              <a:rPr lang="en-US" dirty="0" smtClean="0"/>
              <a:t>Two </a:t>
            </a:r>
            <a:r>
              <a:rPr lang="en-US" dirty="0"/>
              <a:t>centers in each centrum fuse at the end of the embryonic period to form the </a:t>
            </a:r>
            <a:r>
              <a:rPr lang="en-US" i="1" dirty="0"/>
              <a:t>cartilaginous centrum</a:t>
            </a:r>
            <a:r>
              <a:rPr lang="en-US" dirty="0"/>
              <a:t>. </a:t>
            </a:r>
            <a:endParaRPr lang="en-US" dirty="0" smtClean="0"/>
          </a:p>
          <a:p>
            <a:pPr algn="l" rtl="0"/>
            <a:r>
              <a:rPr lang="en-US" dirty="0" smtClean="0"/>
              <a:t>In </a:t>
            </a:r>
            <a:r>
              <a:rPr lang="en-US" dirty="0"/>
              <a:t>addition, centers are seen in the vertebral arches, which fuse with each other as well as with the </a:t>
            </a:r>
            <a:r>
              <a:rPr lang="en-US" dirty="0" smtClean="0"/>
              <a:t>centrum.</a:t>
            </a:r>
          </a:p>
          <a:p>
            <a:pPr algn="l" rtl="0"/>
            <a:r>
              <a:rPr lang="en-US" dirty="0" err="1" smtClean="0"/>
              <a:t>chondrification</a:t>
            </a:r>
            <a:r>
              <a:rPr lang="en-US" dirty="0" smtClean="0"/>
              <a:t> </a:t>
            </a:r>
            <a:r>
              <a:rPr lang="en-US" dirty="0"/>
              <a:t>centers in the vertebral arch give </a:t>
            </a:r>
            <a:r>
              <a:rPr lang="en-US" dirty="0" smtClean="0"/>
              <a:t>rise to </a:t>
            </a:r>
            <a:r>
              <a:rPr lang="en-US" dirty="0"/>
              <a:t> </a:t>
            </a:r>
            <a:r>
              <a:rPr lang="en-US" i="1" dirty="0" err="1"/>
              <a:t>spinous</a:t>
            </a:r>
            <a:r>
              <a:rPr lang="en-US" dirty="0"/>
              <a:t> </a:t>
            </a:r>
            <a:r>
              <a:rPr lang="en-US" dirty="0" smtClean="0"/>
              <a:t>and </a:t>
            </a:r>
            <a:r>
              <a:rPr lang="en-US" i="1" dirty="0" smtClean="0"/>
              <a:t>transverse processes.</a:t>
            </a:r>
            <a:endParaRPr lang="en-US" dirty="0"/>
          </a:p>
          <a:p>
            <a:pPr algn="l" rtl="0"/>
            <a:endParaRPr lang="ar-EG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5616624" cy="436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953825"/>
      </p:ext>
    </p:extLst>
  </p:cSld>
  <p:clrMapOvr>
    <a:masterClrMapping/>
  </p:clrMapOvr>
  <p:transition>
    <p:fade thruBlk="1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l" rtl="0"/>
            <a:r>
              <a:rPr lang="en-US" dirty="0" smtClean="0"/>
              <a:t>The </a:t>
            </a:r>
            <a:r>
              <a:rPr lang="en-US" dirty="0" err="1" smtClean="0"/>
              <a:t>cuboid</a:t>
            </a:r>
            <a:r>
              <a:rPr lang="en-US" dirty="0" smtClean="0"/>
              <a:t> (one of the 7 tarsal bones of the foot )</a:t>
            </a:r>
          </a:p>
          <a:p>
            <a:pPr algn="l" rtl="0"/>
            <a:endParaRPr lang="ar-EG" dirty="0"/>
          </a:p>
        </p:txBody>
      </p:sp>
      <p:pic>
        <p:nvPicPr>
          <p:cNvPr id="16386" name="Picture 2" descr="http://t0.gstatic.com/images?q=tbn:ANd9GcS5VeWNeeCbXQJAcTZ9jzGWIhkaRkpkzN21wxDZV1go0tp6Nun8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429000"/>
            <a:ext cx="2514600" cy="1819276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ANd9GcTz4tKM-CfwzqVPIjnYxPhG7HmpdMITt768BcF1itfzoUDVo5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286124"/>
            <a:ext cx="3668339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rtl="0"/>
            <a:r>
              <a:rPr lang="en-US" dirty="0" smtClean="0"/>
              <a:t>The Cuneiforms (medial – intermediate – lateral)</a:t>
            </a:r>
          </a:p>
          <a:p>
            <a:pPr rtl="0">
              <a:buNone/>
            </a:pPr>
            <a:endParaRPr lang="en-US" dirty="0" smtClean="0"/>
          </a:p>
        </p:txBody>
      </p:sp>
      <p:pic>
        <p:nvPicPr>
          <p:cNvPr id="17411" name="Picture 3" descr="http://t3.gstatic.com/images?q=tbn:ANd9GcTM4xb1HZxrI5ZD_4ZUgQnQFof7aJylZsrGT9g5L-4lsjQ4fq7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143248"/>
            <a:ext cx="2171700" cy="2105026"/>
          </a:xfrm>
          <a:prstGeom prst="rect">
            <a:avLst/>
          </a:prstGeom>
          <a:noFill/>
        </p:spPr>
      </p:pic>
      <p:pic>
        <p:nvPicPr>
          <p:cNvPr id="17413" name="Picture 5" descr="https://www2.aofoundation.org/AOFileServerSurgery/MyPortalFiles?FilePath=/Surgery/en/_img/surgery/05-RedFix/8/Midfoot/Animations/AP_view_54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2500306"/>
            <a:ext cx="4050535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071546"/>
            <a:ext cx="7467600" cy="4873752"/>
          </a:xfrm>
        </p:spPr>
        <p:txBody>
          <a:bodyPr/>
          <a:lstStyle/>
          <a:p>
            <a:pPr algn="l" rtl="0"/>
            <a:r>
              <a:rPr lang="en-US" dirty="0" smtClean="0"/>
              <a:t>The intermediate and lateral cuneiforms are wedge-shaped</a:t>
            </a:r>
          </a:p>
          <a:p>
            <a:pPr algn="l" rtl="0"/>
            <a:r>
              <a:rPr lang="en-US" dirty="0" smtClean="0"/>
              <a:t>and thus adapted to maintenance of the transverse arch</a:t>
            </a:r>
            <a:endParaRPr lang="ar-EG" dirty="0"/>
          </a:p>
        </p:txBody>
      </p:sp>
      <p:pic>
        <p:nvPicPr>
          <p:cNvPr id="18440" name="Picture 8" descr="http://podiatryboards.web.officelive.com/images/bones,%20left%20lateral%20fo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95599"/>
            <a:ext cx="5581650" cy="39624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Stability of the Arch :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3000396" cy="4873752"/>
          </a:xfrm>
        </p:spPr>
        <p:txBody>
          <a:bodyPr/>
          <a:lstStyle/>
          <a:p>
            <a:pPr lvl="0" algn="l" rtl="0"/>
            <a:r>
              <a:rPr lang="en-US" dirty="0" smtClean="0"/>
              <a:t>The ligaments (Mainly) : the </a:t>
            </a:r>
            <a:r>
              <a:rPr lang="en-US" dirty="0" err="1" smtClean="0"/>
              <a:t>interosseous</a:t>
            </a:r>
            <a:r>
              <a:rPr lang="en-US" dirty="0" smtClean="0"/>
              <a:t> :  Binding the cuneiforms and the bases of the 5 metatarsals </a:t>
            </a:r>
          </a:p>
          <a:p>
            <a:pPr lvl="1" algn="l" rtl="0"/>
            <a:endParaRPr lang="ar-EG" dirty="0"/>
          </a:p>
        </p:txBody>
      </p:sp>
      <p:pic>
        <p:nvPicPr>
          <p:cNvPr id="20482" name="Picture 2" descr="Foot synovial cavities of intertarsal and tarsometatarsal joints, oblique section, superior view - Figure 5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95417"/>
            <a:ext cx="5567030" cy="526258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328982" cy="4873752"/>
          </a:xfrm>
        </p:spPr>
        <p:txBody>
          <a:bodyPr/>
          <a:lstStyle/>
          <a:p>
            <a:pPr lvl="0" algn="l" rtl="0"/>
            <a:r>
              <a:rPr lang="en-US" dirty="0" smtClean="0"/>
              <a:t>Tendon of </a:t>
            </a:r>
            <a:r>
              <a:rPr lang="en-US" dirty="0" err="1" smtClean="0"/>
              <a:t>Fibularis</a:t>
            </a:r>
            <a:r>
              <a:rPr lang="en-US" dirty="0" smtClean="0"/>
              <a:t> </a:t>
            </a:r>
            <a:r>
              <a:rPr lang="en-US" dirty="0" err="1" smtClean="0"/>
              <a:t>longus</a:t>
            </a:r>
            <a:r>
              <a:rPr lang="en-US" dirty="0" smtClean="0"/>
              <a:t>(</a:t>
            </a:r>
            <a:r>
              <a:rPr lang="en-US" dirty="0" err="1" smtClean="0"/>
              <a:t>peroneous</a:t>
            </a:r>
            <a:r>
              <a:rPr lang="en-US" dirty="0" smtClean="0"/>
              <a:t> </a:t>
            </a:r>
            <a:r>
              <a:rPr lang="en-US" dirty="0" err="1" smtClean="0"/>
              <a:t>longus</a:t>
            </a:r>
            <a:r>
              <a:rPr lang="en-US" dirty="0" smtClean="0"/>
              <a:t> ) : approximates the lateral and medial borders of	 the foot (its insertion in the medial cuneiform and 1</a:t>
            </a:r>
            <a:r>
              <a:rPr lang="en-US" baseline="30000" dirty="0" smtClean="0"/>
              <a:t>st</a:t>
            </a:r>
            <a:r>
              <a:rPr lang="en-US" dirty="0" smtClean="0"/>
              <a:t> metatarsal )</a:t>
            </a:r>
          </a:p>
          <a:p>
            <a:pPr lvl="0" algn="l" rtl="0"/>
            <a:r>
              <a:rPr lang="en-US" dirty="0" err="1" smtClean="0"/>
              <a:t>Peroneus</a:t>
            </a:r>
            <a:r>
              <a:rPr lang="en-US" dirty="0" smtClean="0"/>
              <a:t> </a:t>
            </a:r>
            <a:r>
              <a:rPr lang="en-US" dirty="0" err="1" smtClean="0"/>
              <a:t>Brevis</a:t>
            </a:r>
            <a:r>
              <a:rPr lang="en-US" dirty="0" smtClean="0"/>
              <a:t> and slips of </a:t>
            </a:r>
            <a:r>
              <a:rPr lang="en-US" dirty="0" err="1" smtClean="0"/>
              <a:t>tibials</a:t>
            </a:r>
            <a:r>
              <a:rPr lang="en-US" dirty="0" smtClean="0"/>
              <a:t> posterior </a:t>
            </a:r>
          </a:p>
          <a:p>
            <a:pPr algn="l"/>
            <a:endParaRPr lang="ar-EG" dirty="0"/>
          </a:p>
        </p:txBody>
      </p:sp>
      <p:pic>
        <p:nvPicPr>
          <p:cNvPr id="21512" name="Picture 8" descr="http://podiatryboards.web.officelive.com/images/posterior%20transverse%20a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857232"/>
            <a:ext cx="4838700" cy="56292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of The Arches :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Easy propelling movement with less effort </a:t>
            </a:r>
          </a:p>
          <a:p>
            <a:pPr algn="l" rtl="0"/>
            <a:r>
              <a:rPr lang="en-US" dirty="0" smtClean="0"/>
              <a:t>Distribution of body weight on several points (</a:t>
            </a:r>
            <a:r>
              <a:rPr lang="en-US" dirty="0" err="1" smtClean="0"/>
              <a:t>anteriorly</a:t>
            </a:r>
            <a:r>
              <a:rPr lang="en-US" dirty="0" smtClean="0"/>
              <a:t> – </a:t>
            </a:r>
            <a:r>
              <a:rPr lang="en-US" dirty="0" err="1" smtClean="0"/>
              <a:t>Posteriorly</a:t>
            </a:r>
            <a:r>
              <a:rPr lang="en-US" dirty="0" smtClean="0"/>
              <a:t> )</a:t>
            </a:r>
          </a:p>
          <a:p>
            <a:pPr algn="l" rtl="0"/>
            <a:r>
              <a:rPr lang="en-US" dirty="0" smtClean="0"/>
              <a:t>Protection of the structures in the sole of the foot </a:t>
            </a:r>
          </a:p>
          <a:p>
            <a:pPr algn="l" rtl="0"/>
            <a:r>
              <a:rPr lang="en-US" dirty="0" smtClean="0"/>
              <a:t>Shock absorption</a:t>
            </a:r>
            <a:endParaRPr lang="ar-EG" dirty="0"/>
          </a:p>
        </p:txBody>
      </p:sp>
      <p:pic>
        <p:nvPicPr>
          <p:cNvPr id="4" name="Picture 4" descr="images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0100" y="3674409"/>
            <a:ext cx="6886597" cy="3183591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6000" y="3500438"/>
            <a:ext cx="6172200" cy="287448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Plans of Motion </a:t>
            </a:r>
            <a:endParaRPr lang="ar-EG" sz="4400" dirty="0"/>
          </a:p>
        </p:txBody>
      </p:sp>
      <p:pic>
        <p:nvPicPr>
          <p:cNvPr id="2050" name="Picture 2" descr="C:\Users\Casio\Desktop\assigment\foot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0"/>
            <a:ext cx="3810000" cy="28479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Movements represented by foot</a:t>
            </a:r>
            <a:endParaRPr lang="ar-E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4000" dirty="0" smtClean="0"/>
              <a:t>Abduction &amp; Adduction</a:t>
            </a:r>
            <a:endParaRPr lang="ar-E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Abduction is movement away from the midline.</a:t>
            </a:r>
          </a:p>
          <a:p>
            <a:endParaRPr lang="en-US" dirty="0" smtClean="0"/>
          </a:p>
          <a:p>
            <a:r>
              <a:rPr lang="en-US" dirty="0" smtClean="0"/>
              <a:t>Adduction is movement of the foot towards the midline in the transverse plane</a:t>
            </a:r>
            <a:endParaRPr lang="ar-EG" dirty="0" smtClean="0"/>
          </a:p>
          <a:p>
            <a:endParaRPr lang="ar-EG" dirty="0" smtClean="0"/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Joints involved….,</a:t>
            </a:r>
          </a:p>
          <a:p>
            <a:endParaRPr lang="en-US" dirty="0" smtClean="0"/>
          </a:p>
          <a:p>
            <a:r>
              <a:rPr lang="en-US" u="sng" dirty="0" smtClean="0"/>
              <a:t>transverse tarsal joints and, to a limited degree, the first </a:t>
            </a:r>
            <a:r>
              <a:rPr lang="en-US" u="sng" dirty="0" err="1" smtClean="0"/>
              <a:t>tarsometatarsal</a:t>
            </a:r>
            <a:r>
              <a:rPr lang="en-US" u="sng" dirty="0" smtClean="0"/>
              <a:t> joint and the </a:t>
            </a:r>
            <a:r>
              <a:rPr lang="en-US" u="sng" dirty="0" err="1" smtClean="0"/>
              <a:t>metatarsophalangeal</a:t>
            </a:r>
            <a:r>
              <a:rPr lang="en-US" u="sng" dirty="0" smtClean="0"/>
              <a:t> joints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fade thruBlk="1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Eversion &amp; inversion</a:t>
            </a:r>
            <a:endParaRPr lang="ar-E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Eversion is tilting away from the midline.</a:t>
            </a:r>
          </a:p>
          <a:p>
            <a:endParaRPr lang="en-US" dirty="0" smtClean="0"/>
          </a:p>
          <a:p>
            <a:r>
              <a:rPr lang="en-US" dirty="0" smtClean="0"/>
              <a:t> Inversion is tilting of the plantar surface of the foot towards the midline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Joints involved….,</a:t>
            </a:r>
          </a:p>
          <a:p>
            <a:endParaRPr lang="ar-EG" dirty="0" smtClean="0"/>
          </a:p>
          <a:p>
            <a:r>
              <a:rPr lang="en-US" dirty="0" smtClean="0"/>
              <a:t>The </a:t>
            </a:r>
            <a:r>
              <a:rPr lang="en-US" u="sng" dirty="0" err="1" smtClean="0"/>
              <a:t>talocalcaneal</a:t>
            </a:r>
            <a:r>
              <a:rPr lang="en-US" u="sng" dirty="0" smtClean="0"/>
              <a:t> &amp; transverse tarsal joints</a:t>
            </a:r>
            <a:r>
              <a:rPr lang="en-US" dirty="0" smtClean="0"/>
              <a:t>.</a:t>
            </a:r>
          </a:p>
          <a:p>
            <a:endParaRPr lang="ar-EG" dirty="0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67600" cy="782960"/>
          </a:xfrm>
        </p:spPr>
        <p:txBody>
          <a:bodyPr/>
          <a:lstStyle/>
          <a:p>
            <a:r>
              <a:rPr lang="en-US" dirty="0" smtClean="0"/>
              <a:t>3-OSSIFICATION </a:t>
            </a:r>
            <a:r>
              <a:rPr lang="en-US" dirty="0"/>
              <a:t>STAGE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5004048" cy="5688632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dirty="0" smtClean="0"/>
              <a:t>Begins </a:t>
            </a:r>
            <a:r>
              <a:rPr lang="en-US" dirty="0"/>
              <a:t>in the embryonic period and ends at about 25 years of </a:t>
            </a:r>
            <a:r>
              <a:rPr lang="en-US" dirty="0" smtClean="0"/>
              <a:t>age.</a:t>
            </a:r>
          </a:p>
          <a:p>
            <a:pPr algn="l" rtl="0"/>
            <a:r>
              <a:rPr lang="en-US" dirty="0" smtClean="0"/>
              <a:t>Prenatal </a:t>
            </a:r>
            <a:r>
              <a:rPr lang="en-US" dirty="0"/>
              <a:t>period: 3 primary centers of </a:t>
            </a:r>
            <a:r>
              <a:rPr lang="en-US" dirty="0" smtClean="0"/>
              <a:t>ossification: </a:t>
            </a:r>
            <a:r>
              <a:rPr lang="en-US" dirty="0"/>
              <a:t>1 in the centrum and 1 in each half of the vertebral arch. Thus, at birth, each vertebra has 3 bony parts connected by </a:t>
            </a:r>
            <a:r>
              <a:rPr lang="en-US" dirty="0" smtClean="0"/>
              <a:t>cartilage.</a:t>
            </a:r>
          </a:p>
          <a:p>
            <a:pPr algn="l" rtl="0"/>
            <a:r>
              <a:rPr lang="en-US" dirty="0" smtClean="0"/>
              <a:t>Postnatal </a:t>
            </a:r>
            <a:r>
              <a:rPr lang="en-US" dirty="0"/>
              <a:t>period: the vertebral arch halves fuse by the first </a:t>
            </a:r>
            <a:r>
              <a:rPr lang="en-US" dirty="0" smtClean="0"/>
              <a:t>year.</a:t>
            </a:r>
          </a:p>
          <a:p>
            <a:pPr algn="l" rtl="0"/>
            <a:r>
              <a:rPr lang="en-US" sz="2400" dirty="0" smtClean="0"/>
              <a:t>the </a:t>
            </a:r>
            <a:r>
              <a:rPr lang="en-US" sz="2400" dirty="0"/>
              <a:t>arches finally fuse with the centrum at 3 to 6 </a:t>
            </a:r>
            <a:r>
              <a:rPr lang="en-US" sz="2400" dirty="0" smtClean="0"/>
              <a:t>years.</a:t>
            </a:r>
          </a:p>
          <a:p>
            <a:pPr algn="l" rtl="0"/>
            <a:r>
              <a:rPr lang="en-US" sz="2400" dirty="0" smtClean="0"/>
              <a:t>After </a:t>
            </a:r>
            <a:r>
              <a:rPr lang="en-US" sz="2400" dirty="0"/>
              <a:t>puberty, 5 secondary centers are seen: 1 for the tip of each transverse process, 1 for the tip of the </a:t>
            </a:r>
            <a:r>
              <a:rPr lang="en-US" sz="2400" dirty="0" err="1"/>
              <a:t>spinous</a:t>
            </a:r>
            <a:r>
              <a:rPr lang="en-US" sz="2400" dirty="0"/>
              <a:t> process, and 2 annular epiphyses on the upper and lower surfaces of the body of the </a:t>
            </a:r>
            <a:r>
              <a:rPr lang="en-US" sz="2400" dirty="0" smtClean="0"/>
              <a:t>vertebra.</a:t>
            </a:r>
          </a:p>
          <a:p>
            <a:pPr algn="l" rtl="0"/>
            <a:r>
              <a:rPr lang="en-US" sz="2400" dirty="0" smtClean="0"/>
              <a:t>All </a:t>
            </a:r>
            <a:r>
              <a:rPr lang="en-US" sz="2400" dirty="0"/>
              <a:t>secondary centers unite with the rest of the vertebra by age 25 </a:t>
            </a:r>
            <a:r>
              <a:rPr lang="en-US" sz="2400" dirty="0" smtClean="0"/>
              <a:t>years.</a:t>
            </a:r>
            <a:endParaRPr lang="en-US" sz="2400" dirty="0"/>
          </a:p>
          <a:p>
            <a:pPr algn="l" rtl="0"/>
            <a:endParaRPr lang="ar-EG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62" y="188640"/>
            <a:ext cx="3257301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264" y="3573016"/>
            <a:ext cx="312420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857928"/>
      </p:ext>
    </p:extLst>
  </p:cSld>
  <p:clrMapOvr>
    <a:masterClrMapping/>
  </p:clrMapOvr>
  <p:transition>
    <p:fade thruBlk="1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4000" dirty="0" smtClean="0"/>
              <a:t>Supination &amp; Pronation</a:t>
            </a:r>
            <a:endParaRPr lang="ar-E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Supination describes a 3D movement and is a combination of(adduction, inversion and plantar flexion).</a:t>
            </a:r>
          </a:p>
          <a:p>
            <a:r>
              <a:rPr lang="en-US" dirty="0" smtClean="0"/>
              <a:t>Pronation is the opposite motion, i.e. </a:t>
            </a:r>
            <a:r>
              <a:rPr lang="en-US" dirty="0" err="1" smtClean="0"/>
              <a:t>acombination</a:t>
            </a:r>
            <a:r>
              <a:rPr lang="en-US" dirty="0" smtClean="0"/>
              <a:t> of (abduction, </a:t>
            </a:r>
            <a:r>
              <a:rPr lang="en-US" dirty="0" err="1" smtClean="0"/>
              <a:t>eversion</a:t>
            </a:r>
            <a:r>
              <a:rPr lang="en-US" dirty="0" smtClean="0"/>
              <a:t> and </a:t>
            </a:r>
            <a:r>
              <a:rPr lang="ar-EG" dirty="0" smtClean="0"/>
              <a:t>(</a:t>
            </a:r>
            <a:r>
              <a:rPr lang="en-US" dirty="0" err="1" smtClean="0"/>
              <a:t>dorsiflexion</a:t>
            </a:r>
            <a:endParaRPr lang="ar-EG" dirty="0" smtClean="0"/>
          </a:p>
          <a:p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  <a:latin typeface="Algerian" pitchFamily="82" charset="0"/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Joints involved….,</a:t>
            </a:r>
          </a:p>
          <a:p>
            <a:endParaRPr lang="en-US" dirty="0" smtClean="0"/>
          </a:p>
          <a:p>
            <a:r>
              <a:rPr lang="en-US" dirty="0" smtClean="0"/>
              <a:t>The ankle, </a:t>
            </a:r>
            <a:r>
              <a:rPr lang="en-US" u="sng" dirty="0" smtClean="0"/>
              <a:t>talocalcaneonavicular and </a:t>
            </a:r>
            <a:r>
              <a:rPr lang="en-US" u="sng" dirty="0" err="1" smtClean="0"/>
              <a:t>subtalar</a:t>
            </a:r>
            <a:r>
              <a:rPr lang="en-US" u="sng" dirty="0" smtClean="0"/>
              <a:t> joints.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fade thruBlk="1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ANKLE &amp; talocalcaneonavicular JOINTS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Movements at the ankle joint are almost entirely restricted to </a:t>
            </a:r>
            <a:r>
              <a:rPr lang="en-US" dirty="0" err="1" smtClean="0"/>
              <a:t>dorsi</a:t>
            </a:r>
            <a:r>
              <a:rPr lang="en-US" dirty="0" smtClean="0"/>
              <a:t>-and plantar flexion,</a:t>
            </a:r>
          </a:p>
          <a:p>
            <a:pPr>
              <a:buNone/>
            </a:pPr>
            <a:r>
              <a:rPr lang="en-US" dirty="0" smtClean="0"/>
              <a:t> but slight rotation may occur in plantar flexion.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ranges of movement</a:t>
            </a:r>
          </a:p>
          <a:p>
            <a:pPr>
              <a:buNone/>
            </a:pPr>
            <a:r>
              <a:rPr lang="en-US" dirty="0" smtClean="0"/>
              <a:t>at the </a:t>
            </a:r>
            <a:r>
              <a:rPr lang="en-US" u="sng" dirty="0" smtClean="0"/>
              <a:t>talocalcaneonavicular and </a:t>
            </a:r>
            <a:r>
              <a:rPr lang="en-US" u="sng" dirty="0" err="1" smtClean="0"/>
              <a:t>subtalar</a:t>
            </a:r>
            <a:r>
              <a:rPr lang="en-US" u="sng" dirty="0" smtClean="0"/>
              <a:t> joint</a:t>
            </a:r>
            <a:r>
              <a:rPr lang="en-US" dirty="0" smtClean="0"/>
              <a:t> are greater: inversion and </a:t>
            </a:r>
            <a:r>
              <a:rPr lang="en-US" dirty="0" err="1" smtClean="0"/>
              <a:t>eversion</a:t>
            </a:r>
            <a:r>
              <a:rPr lang="en-US" dirty="0" smtClean="0"/>
              <a:t> mainly occur here.</a:t>
            </a:r>
          </a:p>
          <a:p>
            <a:r>
              <a:rPr lang="en-US" b="1" i="1" dirty="0" smtClean="0"/>
              <a:t> </a:t>
            </a:r>
            <a:endParaRPr lang="en-US" dirty="0" smtClean="0"/>
          </a:p>
          <a:p>
            <a:endParaRPr lang="ar-EG" dirty="0"/>
          </a:p>
        </p:txBody>
      </p:sp>
      <p:pic>
        <p:nvPicPr>
          <p:cNvPr id="1026" name="Picture 2" descr="C:\Users\TEMP\Desktop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495800"/>
            <a:ext cx="1771650" cy="2362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Cooper Black" pitchFamily="18" charset="0"/>
              </a:rPr>
              <a:t>The muscular share in motion </a:t>
            </a:r>
            <a:endParaRPr lang="ar-EG" sz="4000" dirty="0">
              <a:latin typeface="Cooper Black" pitchFamily="18" charset="0"/>
            </a:endParaRPr>
          </a:p>
        </p:txBody>
      </p:sp>
      <p:pic>
        <p:nvPicPr>
          <p:cNvPr id="9" name="Content Placeholder 8" descr="figure_03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0" y="1335317"/>
            <a:ext cx="4786314" cy="5522683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71612"/>
            <a:ext cx="4498975" cy="5286388"/>
          </a:xfrm>
        </p:spPr>
        <p:txBody>
          <a:bodyPr/>
          <a:lstStyle/>
          <a:p>
            <a:pPr algn="l" rtl="0"/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Peroneus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longus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 , brevis &amp; </a:t>
            </a:r>
            <a:r>
              <a:rPr lang="ar-E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/>
            </a:r>
            <a:br>
              <a:rPr lang="ar-E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</a:br>
            <a:r>
              <a:rPr lang="ar-E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Tibialis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gerian" pitchFamily="82" charset="0"/>
              </a:rPr>
              <a:t> posterior </a:t>
            </a:r>
          </a:p>
          <a:p>
            <a:pPr algn="l" rtl="0"/>
            <a:r>
              <a:rPr lang="en-US" dirty="0" smtClean="0"/>
              <a:t>They are the main </a:t>
            </a:r>
            <a:r>
              <a:rPr lang="en-US" dirty="0" err="1" smtClean="0"/>
              <a:t>extrensic</a:t>
            </a:r>
            <a:r>
              <a:rPr lang="en-US" dirty="0" smtClean="0"/>
              <a:t> foot muscles involved in foot motion </a:t>
            </a:r>
          </a:p>
          <a:p>
            <a:pPr algn="l" rtl="0"/>
            <a:r>
              <a:rPr lang="en-US" dirty="0" smtClean="0"/>
              <a:t>(Inversion &gt;&gt; by </a:t>
            </a:r>
            <a:r>
              <a:rPr lang="en-US" dirty="0" err="1" smtClean="0"/>
              <a:t>Tibialis</a:t>
            </a:r>
            <a:r>
              <a:rPr lang="en-US" dirty="0" smtClean="0"/>
              <a:t> posterior) </a:t>
            </a:r>
            <a:br>
              <a:rPr lang="en-US" dirty="0" smtClean="0"/>
            </a:br>
            <a:endParaRPr lang="en-US" dirty="0" smtClean="0"/>
          </a:p>
          <a:p>
            <a:pPr algn="l" rtl="0"/>
            <a:r>
              <a:rPr lang="en-US" dirty="0" smtClean="0"/>
              <a:t>(</a:t>
            </a:r>
            <a:r>
              <a:rPr lang="en-US" dirty="0" err="1" smtClean="0"/>
              <a:t>Eversion</a:t>
            </a:r>
            <a:r>
              <a:rPr lang="en-US" dirty="0" smtClean="0"/>
              <a:t> &gt;&gt; by </a:t>
            </a:r>
            <a:r>
              <a:rPr lang="en-US" dirty="0" err="1" smtClean="0"/>
              <a:t>Peroneus</a:t>
            </a:r>
            <a:r>
              <a:rPr lang="en-US" dirty="0" smtClean="0"/>
              <a:t> </a:t>
            </a:r>
            <a:r>
              <a:rPr lang="en-US" dirty="0" err="1" smtClean="0"/>
              <a:t>longus</a:t>
            </a:r>
            <a:r>
              <a:rPr lang="en-US" dirty="0" smtClean="0"/>
              <a:t> &amp;brevis) </a:t>
            </a:r>
            <a:endParaRPr lang="ar-EG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3500438"/>
            <a:ext cx="6172200" cy="287448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Standing </a:t>
            </a:r>
            <a:endParaRPr lang="ar-EG" sz="4400" dirty="0"/>
          </a:p>
        </p:txBody>
      </p:sp>
    </p:spTree>
  </p:cSld>
  <p:clrMapOvr>
    <a:masterClrMapping/>
  </p:clrMapOvr>
  <p:transition>
    <p:fade thruBlk="1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GM\Desktop\human-skeleton-1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32094"/>
            <a:ext cx="2627784" cy="552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1682767" y="116632"/>
            <a:ext cx="6192689" cy="10801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Top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dirty="0" smtClean="0"/>
              <a:t>STANDING</a:t>
            </a:r>
            <a:endParaRPr lang="ar-EG" sz="72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421866" y="3645024"/>
            <a:ext cx="6030454" cy="108012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059832" y="3645024"/>
            <a:ext cx="4815624" cy="2149025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" name="Flowchart: Punched Tape 1023"/>
          <p:cNvSpPr/>
          <p:nvPr/>
        </p:nvSpPr>
        <p:spPr>
          <a:xfrm>
            <a:off x="0" y="1332094"/>
            <a:ext cx="5076056" cy="2852990"/>
          </a:xfrm>
          <a:prstGeom prst="flowChartPunchedTape">
            <a:avLst/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latin typeface="Aharoni" pitchFamily="2" charset="-79"/>
                <a:cs typeface="Aharoni" pitchFamily="2" charset="-79"/>
              </a:rPr>
              <a:t>Humans are bipedal and </a:t>
            </a:r>
            <a:r>
              <a:rPr lang="en-US" sz="2400" dirty="0" err="1">
                <a:latin typeface="Aharoni" pitchFamily="2" charset="-79"/>
                <a:cs typeface="Aharoni" pitchFamily="2" charset="-79"/>
              </a:rPr>
              <a:t>plantigrade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.</a:t>
            </a:r>
          </a:p>
          <a:p>
            <a:pPr algn="l"/>
            <a:r>
              <a:rPr lang="en-US" sz="2400" dirty="0">
                <a:latin typeface="Aharoni" pitchFamily="2" charset="-79"/>
                <a:cs typeface="Aharoni" pitchFamily="2" charset="-79"/>
              </a:rPr>
              <a:t>The 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“anatomic axis”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is produced by lines passing along the shafts of the femur and tibia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.</a:t>
            </a:r>
          </a:p>
        </p:txBody>
      </p:sp>
      <p:sp>
        <p:nvSpPr>
          <p:cNvPr id="1028" name="Flowchart: Punched Tape 1027"/>
          <p:cNvSpPr/>
          <p:nvPr/>
        </p:nvSpPr>
        <p:spPr>
          <a:xfrm>
            <a:off x="77160" y="4293096"/>
            <a:ext cx="4896544" cy="2564904"/>
          </a:xfrm>
          <a:prstGeom prst="flowChartPunchedTape">
            <a:avLst/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latin typeface="Aharoni" pitchFamily="2" charset="-79"/>
                <a:cs typeface="Aharoni" pitchFamily="2" charset="-79"/>
              </a:rPr>
              <a:t>The 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“mechanical axis”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is a straight line connecting the centers of the femoral head and 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ankle.</a:t>
            </a:r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521859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24" grpId="0" animBg="1"/>
      <p:bldP spid="1028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403648" y="116631"/>
            <a:ext cx="6264696" cy="12321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7200" dirty="0"/>
              <a:t>Main activity</a:t>
            </a:r>
            <a:endParaRPr lang="ar-EG" sz="7200" dirty="0"/>
          </a:p>
        </p:txBody>
      </p:sp>
      <p:sp>
        <p:nvSpPr>
          <p:cNvPr id="5" name="Flowchart: Punched Tape 4"/>
          <p:cNvSpPr/>
          <p:nvPr/>
        </p:nvSpPr>
        <p:spPr>
          <a:xfrm>
            <a:off x="0" y="1348800"/>
            <a:ext cx="4716016" cy="5509200"/>
          </a:xfrm>
          <a:prstGeom prst="flowChartPunchedTape">
            <a:avLst/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Aharoni" pitchFamily="2" charset="-79"/>
                <a:cs typeface="Aharoni" pitchFamily="2" charset="-79"/>
              </a:rPr>
              <a:t>Some </a:t>
            </a:r>
            <a:r>
              <a:rPr lang="en-US" sz="2800" dirty="0" err="1">
                <a:latin typeface="Aharoni" pitchFamily="2" charset="-79"/>
                <a:cs typeface="Aharoni" pitchFamily="2" charset="-79"/>
              </a:rPr>
              <a:t>electromyographic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 investigations on standing  have found activity mainly in soleus, but others have found moderate activity in gastrocnemius as well</a:t>
            </a:r>
            <a:r>
              <a:rPr lang="en-US" sz="3200" dirty="0">
                <a:latin typeface="Aharoni" pitchFamily="2" charset="-79"/>
                <a:cs typeface="Aharoni" pitchFamily="2" charset="-79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4283968" cy="530120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9090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24" y="1664803"/>
            <a:ext cx="4500064" cy="508518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softEdge rad="12700"/>
          </a:effectLst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5" name="Rounded Rectangle 4"/>
          <p:cNvSpPr/>
          <p:nvPr/>
        </p:nvSpPr>
        <p:spPr>
          <a:xfrm>
            <a:off x="1115616" y="0"/>
            <a:ext cx="6408712" cy="155679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600" dirty="0"/>
              <a:t>Straight knees</a:t>
            </a:r>
            <a:endParaRPr lang="ar-EG" sz="6600" dirty="0"/>
          </a:p>
        </p:txBody>
      </p:sp>
      <p:sp>
        <p:nvSpPr>
          <p:cNvPr id="7" name="Flowchart: Punched Tape 6"/>
          <p:cNvSpPr/>
          <p:nvPr/>
        </p:nvSpPr>
        <p:spPr>
          <a:xfrm>
            <a:off x="0" y="1556793"/>
            <a:ext cx="4211960" cy="5301207"/>
          </a:xfrm>
          <a:prstGeom prst="flowChartPunchedTape">
            <a:avLst/>
          </a:prstGeom>
          <a:gradFill flip="none" rotWithShape="1">
            <a:gsLst>
              <a:gs pos="0">
                <a:srgbClr val="E0361A">
                  <a:shade val="30000"/>
                  <a:satMod val="115000"/>
                </a:srgbClr>
              </a:gs>
              <a:gs pos="50000">
                <a:srgbClr val="E0361A">
                  <a:shade val="67500"/>
                  <a:satMod val="115000"/>
                </a:srgbClr>
              </a:gs>
              <a:gs pos="100000">
                <a:srgbClr val="E0361A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latin typeface="Aharoni" pitchFamily="2" charset="-79"/>
                <a:cs typeface="Aharoni" pitchFamily="2" charset="-79"/>
              </a:rPr>
              <a:t>If the knees are kept straight , </a:t>
            </a:r>
          </a:p>
          <a:p>
            <a:pPr algn="l"/>
            <a:r>
              <a:rPr lang="en-US" sz="2800" dirty="0">
                <a:latin typeface="Aharoni" pitchFamily="2" charset="-79"/>
                <a:cs typeface="Aharoni" pitchFamily="2" charset="-79"/>
              </a:rPr>
              <a:t>there is little or no electrical activity in the hamstrings and only moderate levels in the Quadriceps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60697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285729"/>
            <a:ext cx="7196717" cy="3571900"/>
          </a:xfrm>
          <a:prstGeom prst="rect">
            <a:avLst/>
          </a:prstGeom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143108" y="3786190"/>
            <a:ext cx="6315092" cy="2588732"/>
          </a:xfrm>
        </p:spPr>
        <p:txBody>
          <a:bodyPr>
            <a:normAutofit/>
          </a:bodyPr>
          <a:lstStyle/>
          <a:p>
            <a:r>
              <a:rPr lang="en-US" sz="4400" dirty="0" smtClean="0"/>
              <a:t> Propulsion</a:t>
            </a:r>
            <a:endParaRPr lang="ar-EG" sz="4400" dirty="0"/>
          </a:p>
        </p:txBody>
      </p:sp>
    </p:spTree>
    <p:extLst>
      <p:ext uri="{BB962C8B-B14F-4D97-AF65-F5344CB8AC3E}">
        <p14:creationId xmlns:p14="http://schemas.microsoft.com/office/powerpoint/2010/main" val="3691950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>
            <a:normAutofit/>
          </a:bodyPr>
          <a:lstStyle/>
          <a:p>
            <a:pPr algn="l" rtl="0"/>
            <a:r>
              <a:rPr lang="en-US" sz="3600" dirty="0" smtClean="0"/>
              <a:t>Muscles of propulsion :-  </a:t>
            </a:r>
          </a:p>
          <a:p>
            <a:pPr marL="0" indent="0" algn="l" rtl="0">
              <a:buNone/>
            </a:pPr>
            <a:r>
              <a:rPr lang="en-US" sz="3600" dirty="0"/>
              <a:t> </a:t>
            </a:r>
            <a:r>
              <a:rPr lang="en-US" sz="3600" dirty="0" smtClean="0"/>
              <a:t>  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47800"/>
            <a:ext cx="4876800" cy="480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524000"/>
            <a:ext cx="359250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869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410200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 smtClean="0"/>
              <a:t>The propulsive action is enhanced by the arching of the foot and flexion of the toes.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The weight of the foot </a:t>
            </a:r>
          </a:p>
          <a:p>
            <a:pPr marL="0" indent="0" algn="l" rtl="0">
              <a:buNone/>
            </a:pPr>
            <a:r>
              <a:rPr lang="en-US" sz="3200" dirty="0" smtClean="0"/>
              <a:t> is taken successively on </a:t>
            </a:r>
          </a:p>
          <a:p>
            <a:pPr marL="0" indent="0" algn="l" rtl="0">
              <a:buNone/>
            </a:pPr>
            <a:r>
              <a:rPr lang="en-US" sz="3200" dirty="0" smtClean="0"/>
              <a:t>the heel, lateral border </a:t>
            </a:r>
          </a:p>
          <a:p>
            <a:pPr marL="0" indent="0" algn="l" rtl="0">
              <a:buNone/>
            </a:pPr>
            <a:r>
              <a:rPr lang="en-US" sz="3200" dirty="0" smtClean="0"/>
              <a:t>and the ball of the </a:t>
            </a:r>
          </a:p>
          <a:p>
            <a:pPr marL="0" indent="0" algn="l" rtl="0">
              <a:buNone/>
            </a:pPr>
            <a:r>
              <a:rPr lang="en-US" sz="3200" dirty="0"/>
              <a:t>f</a:t>
            </a:r>
            <a:r>
              <a:rPr lang="en-US" sz="3200" dirty="0" smtClean="0"/>
              <a:t>oot.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981200"/>
            <a:ext cx="3810000" cy="44069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42910" y="214290"/>
            <a:ext cx="56436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Propulsion in walking :-</a:t>
            </a:r>
            <a:endParaRPr 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76802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652934"/>
          </a:xfrm>
        </p:spPr>
        <p:txBody>
          <a:bodyPr/>
          <a:lstStyle/>
          <a:p>
            <a:r>
              <a:rPr lang="en-US" dirty="0"/>
              <a:t>Rib development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2832" cy="4572000"/>
          </a:xfrm>
        </p:spPr>
        <p:txBody>
          <a:bodyPr/>
          <a:lstStyle/>
          <a:p>
            <a:pPr algn="l" rtl="0"/>
            <a:r>
              <a:rPr lang="en-US" dirty="0" smtClean="0"/>
              <a:t>From </a:t>
            </a:r>
            <a:r>
              <a:rPr lang="en-US" dirty="0"/>
              <a:t>the </a:t>
            </a:r>
            <a:r>
              <a:rPr lang="en-US" dirty="0" err="1"/>
              <a:t>mesenchymal</a:t>
            </a:r>
            <a:r>
              <a:rPr lang="en-US" dirty="0"/>
              <a:t> costal processes of the thoracic vertebrae. </a:t>
            </a:r>
            <a:endParaRPr lang="en-US" dirty="0" smtClean="0"/>
          </a:p>
          <a:p>
            <a:pPr algn="l" rtl="0"/>
            <a:r>
              <a:rPr lang="en-US" dirty="0" smtClean="0"/>
              <a:t>They </a:t>
            </a:r>
            <a:r>
              <a:rPr lang="en-US" dirty="0"/>
              <a:t>became cartilaginous in embryonic life and ossify later. </a:t>
            </a:r>
            <a:endParaRPr lang="ar-EG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28" y="1700808"/>
            <a:ext cx="428396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159720"/>
      </p:ext>
    </p:extLst>
  </p:cSld>
  <p:clrMapOvr>
    <a:masterClrMapping/>
  </p:clrMapOvr>
  <p:transition>
    <p:fade thruBlk="1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000240"/>
            <a:ext cx="7467600" cy="1143000"/>
          </a:xfrm>
        </p:spPr>
        <p:txBody>
          <a:bodyPr/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Propulsion in running :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7467600" cy="1928826"/>
          </a:xfrm>
        </p:spPr>
        <p:txBody>
          <a:bodyPr>
            <a:noAutofit/>
          </a:bodyPr>
          <a:lstStyle/>
          <a:p>
            <a:pPr algn="l" rtl="0"/>
            <a:r>
              <a:rPr lang="en-US" dirty="0" smtClean="0"/>
              <a:t>The last part of the foot to leave the ground is the anterior pillar of the medial longitudinal arch  and the medial three toes.</a:t>
            </a:r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l" rtl="0">
              <a:buNone/>
            </a:pPr>
            <a:r>
              <a:rPr lang="en-US" dirty="0" smtClean="0"/>
              <a:t>the heel does not touch the ground,</a:t>
            </a:r>
          </a:p>
          <a:p>
            <a:pPr algn="l" rtl="0">
              <a:buNone/>
            </a:pPr>
            <a:r>
              <a:rPr lang="en-US" dirty="0" smtClean="0"/>
              <a:t> but the point of take-off is still the  </a:t>
            </a:r>
          </a:p>
          <a:p>
            <a:pPr algn="l" rtl="0">
              <a:buNone/>
            </a:pPr>
            <a:r>
              <a:rPr lang="en-US" dirty="0" smtClean="0"/>
              <a:t> anterior pillar of the medial  </a:t>
            </a:r>
          </a:p>
          <a:p>
            <a:pPr algn="l" rtl="0">
              <a:buNone/>
            </a:pPr>
            <a:r>
              <a:rPr lang="en-US" dirty="0" smtClean="0"/>
              <a:t> longitudinal arch.</a:t>
            </a:r>
          </a:p>
          <a:p>
            <a:pPr algn="l" rtl="0"/>
            <a:endParaRPr lang="en-US" dirty="0" smtClean="0"/>
          </a:p>
          <a:p>
            <a:pPr algn="l" rtl="0"/>
            <a:endParaRPr lang="en-US" dirty="0" smtClean="0"/>
          </a:p>
          <a:p>
            <a:pPr algn="ctr"/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:-</a:t>
            </a:r>
          </a:p>
          <a:p>
            <a:pPr marL="0" indent="0" algn="l" rtl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0" y="2797970"/>
            <a:ext cx="2214562" cy="406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719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248400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/>
              <a:t>As the heel </a:t>
            </a:r>
            <a:r>
              <a:rPr lang="en-US" sz="3200" dirty="0" smtClean="0"/>
              <a:t>leaves </a:t>
            </a:r>
            <a:r>
              <a:rPr lang="en-US" sz="3200" dirty="0"/>
              <a:t>the ground, the toes gradually </a:t>
            </a:r>
            <a:r>
              <a:rPr lang="en-US" sz="3200" dirty="0" smtClean="0"/>
              <a:t>extend.</a:t>
            </a:r>
            <a:endParaRPr lang="en-US" sz="3200" dirty="0"/>
          </a:p>
          <a:p>
            <a:pPr algn="l" rtl="0"/>
            <a:r>
              <a:rPr lang="en-US" sz="3200" dirty="0"/>
              <a:t>Extension, of the </a:t>
            </a:r>
            <a:r>
              <a:rPr lang="en-US" sz="3200" dirty="0" smtClean="0"/>
              <a:t>hallux particularly</a:t>
            </a:r>
            <a:r>
              <a:rPr lang="en-US" sz="3200" dirty="0"/>
              <a:t>, tightens the plantar </a:t>
            </a:r>
            <a:r>
              <a:rPr lang="en-US" sz="3200" dirty="0" err="1"/>
              <a:t>aponeurosis</a:t>
            </a:r>
            <a:r>
              <a:rPr lang="en-US" sz="3200" dirty="0"/>
              <a:t> and thus heightens the </a:t>
            </a:r>
            <a:r>
              <a:rPr lang="en-US" sz="3200" dirty="0" smtClean="0"/>
              <a:t>arch.</a:t>
            </a:r>
          </a:p>
          <a:p>
            <a:pPr algn="l" rtl="0"/>
            <a:r>
              <a:rPr lang="en-US" sz="3200" dirty="0"/>
              <a:t>At the same time, flexor </a:t>
            </a:r>
            <a:r>
              <a:rPr lang="en-US" sz="3200" dirty="0" err="1"/>
              <a:t>hallucis</a:t>
            </a:r>
            <a:r>
              <a:rPr lang="en-US" sz="3200" dirty="0"/>
              <a:t> </a:t>
            </a:r>
            <a:r>
              <a:rPr lang="en-US" sz="3200" dirty="0" err="1"/>
              <a:t>longus</a:t>
            </a:r>
            <a:r>
              <a:rPr lang="en-US" sz="3200" dirty="0"/>
              <a:t> and flexor </a:t>
            </a:r>
            <a:r>
              <a:rPr lang="en-US" sz="3200" dirty="0" err="1"/>
              <a:t>digitorum</a:t>
            </a:r>
            <a:r>
              <a:rPr lang="en-US" sz="3200" dirty="0"/>
              <a:t> </a:t>
            </a:r>
            <a:r>
              <a:rPr lang="en-US" sz="3200" dirty="0" err="1" smtClean="0"/>
              <a:t>longus</a:t>
            </a:r>
            <a:r>
              <a:rPr lang="en-US" sz="3200" dirty="0" smtClean="0"/>
              <a:t> </a:t>
            </a:r>
            <a:r>
              <a:rPr lang="en-US" sz="3200" dirty="0"/>
              <a:t>elongate, which increases their subsequent </a:t>
            </a:r>
            <a:r>
              <a:rPr lang="en-US" sz="3200" dirty="0" smtClean="0"/>
              <a:t>contraction.</a:t>
            </a:r>
          </a:p>
          <a:p>
            <a:pPr algn="l" rtl="0"/>
            <a:r>
              <a:rPr lang="en-US" sz="3200" dirty="0"/>
              <a:t>The </a:t>
            </a:r>
            <a:r>
              <a:rPr lang="en-US" sz="3200" dirty="0" smtClean="0"/>
              <a:t>long </a:t>
            </a:r>
            <a:r>
              <a:rPr lang="en-US" sz="3200" dirty="0"/>
              <a:t>and short toe flexors increase the force of take-off by exerting </a:t>
            </a:r>
            <a:r>
              <a:rPr lang="en-US" sz="3200" dirty="0" smtClean="0"/>
              <a:t>pressure </a:t>
            </a:r>
            <a:r>
              <a:rPr lang="en-US" sz="3200" dirty="0"/>
              <a:t>on the ground.</a:t>
            </a:r>
          </a:p>
          <a:p>
            <a:pPr algn="l" rtl="0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97849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45" y="0"/>
            <a:ext cx="3582955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l" rtl="0"/>
            <a:r>
              <a:rPr lang="en-US" sz="3200" dirty="0"/>
              <a:t>The most important muscle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in </a:t>
            </a:r>
            <a:r>
              <a:rPr lang="en-US" sz="3200" dirty="0"/>
              <a:t>this respect </a:t>
            </a:r>
            <a:r>
              <a:rPr lang="en-US" sz="3200" dirty="0" smtClean="0"/>
              <a:t>is flexor </a:t>
            </a:r>
            <a:r>
              <a:rPr lang="en-US" sz="3200" dirty="0" err="1" smtClean="0"/>
              <a:t>hallucis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 </a:t>
            </a:r>
            <a:r>
              <a:rPr lang="en-US" sz="3200" dirty="0" err="1"/>
              <a:t>longus</a:t>
            </a:r>
            <a:r>
              <a:rPr lang="en-US" sz="3200" dirty="0"/>
              <a:t>, which is strongly assisted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by </a:t>
            </a:r>
            <a:r>
              <a:rPr lang="en-US" sz="3200" dirty="0"/>
              <a:t>the short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toe </a:t>
            </a:r>
            <a:r>
              <a:rPr lang="en-US" sz="3200" dirty="0"/>
              <a:t>flexors. </a:t>
            </a:r>
          </a:p>
          <a:p>
            <a:pPr algn="l" rtl="0"/>
            <a:r>
              <a:rPr lang="en-US" sz="3200" dirty="0"/>
              <a:t>The </a:t>
            </a:r>
            <a:r>
              <a:rPr lang="en-US" sz="3200" dirty="0" err="1"/>
              <a:t>lumbricals</a:t>
            </a:r>
            <a:r>
              <a:rPr lang="en-US" sz="3200" dirty="0"/>
              <a:t> provide a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balancing </a:t>
            </a:r>
            <a:r>
              <a:rPr lang="en-US" sz="3200" dirty="0"/>
              <a:t>action to the long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toe </a:t>
            </a:r>
            <a:r>
              <a:rPr lang="en-US" sz="3200" dirty="0"/>
              <a:t>flexors and </a:t>
            </a:r>
            <a:r>
              <a:rPr lang="en-US" sz="3200" dirty="0" smtClean="0"/>
              <a:t>prevent </a:t>
            </a:r>
          </a:p>
          <a:p>
            <a:pPr marL="0" indent="0" algn="l" rtl="0">
              <a:buNone/>
            </a:pPr>
            <a:r>
              <a:rPr lang="en-US" sz="3200" dirty="0" smtClean="0"/>
              <a:t>buckling </a:t>
            </a:r>
            <a:r>
              <a:rPr lang="en-US" sz="3200" dirty="0"/>
              <a:t>of the toes during </a:t>
            </a:r>
            <a:endParaRPr lang="en-US" sz="3200" dirty="0" smtClean="0"/>
          </a:p>
          <a:p>
            <a:pPr marL="0" indent="0" algn="l" rtl="0">
              <a:buNone/>
            </a:pPr>
            <a:r>
              <a:rPr lang="en-US" sz="3200" dirty="0" smtClean="0"/>
              <a:t>the </a:t>
            </a:r>
            <a:r>
              <a:rPr lang="en-US" sz="3200" dirty="0"/>
              <a:t>toe-off phase of gait.	</a:t>
            </a:r>
          </a:p>
          <a:p>
            <a:pPr marL="0" indent="0" algn="l" rtl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18999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ctrTitle" idx="4294967295"/>
          </p:nvPr>
        </p:nvSpPr>
        <p:spPr>
          <a:xfrm>
            <a:off x="381000" y="533400"/>
            <a:ext cx="8763000" cy="3124200"/>
          </a:xfrm>
          <a:noFill/>
          <a:ln/>
        </p:spPr>
        <p:txBody>
          <a:bodyPr anchor="t">
            <a:normAutofit/>
          </a:bodyPr>
          <a:lstStyle/>
          <a:p>
            <a:pPr rtl="0" fontAlgn="auto">
              <a:spcAft>
                <a:spcPts val="0"/>
              </a:spcAft>
              <a:defRPr/>
            </a:pPr>
            <a:r>
              <a:rPr lang="en-US" sz="3600" kern="1200" cap="all">
                <a:effectLst>
                  <a:reflection blurRad="12700" stA="48000" endA="300" endPos="55000" dir="5400000" sy="-90000" algn="bl" rotWithShape="0"/>
                </a:effectLst>
                <a:latin typeface="Algerian" pitchFamily="82" charset="0"/>
                <a:ea typeface="+mj-ea"/>
                <a:cs typeface="+mj-cs"/>
              </a:rPr>
              <a:t>I hope that YOU understand</a:t>
            </a:r>
          </a:p>
        </p:txBody>
      </p:sp>
      <p:pic>
        <p:nvPicPr>
          <p:cNvPr id="6246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672</TotalTime>
  <Words>2825</Words>
  <Application>Microsoft Office PowerPoint</Application>
  <PresentationFormat>On-screen Show (4:3)</PresentationFormat>
  <Paragraphs>439</Paragraphs>
  <Slides>93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5" baseType="lpstr">
      <vt:lpstr>Oriel</vt:lpstr>
      <vt:lpstr>Chart</vt:lpstr>
      <vt:lpstr>PowerPoint Presentation</vt:lpstr>
      <vt:lpstr>PowerPoint Presentation</vt:lpstr>
      <vt:lpstr>Development of the vertebral column</vt:lpstr>
      <vt:lpstr>1-THE PRECARTILAGE STAGE</vt:lpstr>
      <vt:lpstr>PowerPoint Presentation</vt:lpstr>
      <vt:lpstr>PowerPoint Presentation</vt:lpstr>
      <vt:lpstr>2-CHONDRIFICATION STAGE:</vt:lpstr>
      <vt:lpstr>3-OSSIFICATION STAGE</vt:lpstr>
      <vt:lpstr>Rib development</vt:lpstr>
      <vt:lpstr>Development of the sternum</vt:lpstr>
      <vt:lpstr>Congenital anomalies</vt:lpstr>
      <vt:lpstr>PowerPoint Presentation</vt:lpstr>
      <vt:lpstr>Skeleton of foot</vt:lpstr>
      <vt:lpstr>PowerPoint Presentation</vt:lpstr>
      <vt:lpstr>PowerPoint Presentation</vt:lpstr>
      <vt:lpstr>FIRST LAYER OF MUSCLES </vt:lpstr>
      <vt:lpstr>SECOND LAYER OF MUSCLES </vt:lpstr>
      <vt:lpstr>PowerPoint Presentation</vt:lpstr>
      <vt:lpstr>PowerPoint Presentation</vt:lpstr>
      <vt:lpstr>PowerPoint Presentation</vt:lpstr>
      <vt:lpstr>THIRD LAYER OF MUSCLES </vt:lpstr>
      <vt:lpstr>PowerPoint Presentation</vt:lpstr>
      <vt:lpstr>PowerPoint Presentation</vt:lpstr>
      <vt:lpstr>FOURTH LAYER OF MUSCLES </vt:lpstr>
      <vt:lpstr>PowerPoint Presentation</vt:lpstr>
      <vt:lpstr>Plantar Interossei: </vt:lpstr>
      <vt:lpstr>Dorsal Interossei: </vt:lpstr>
      <vt:lpstr>PowerPoint Presentation</vt:lpstr>
      <vt:lpstr>Medial Plantar Nerve </vt:lpstr>
      <vt:lpstr>PowerPoint Presentation</vt:lpstr>
      <vt:lpstr>Lateral Plantar Nerve </vt:lpstr>
      <vt:lpstr>PowerPoint Presentation</vt:lpstr>
      <vt:lpstr>PowerPoint Presentation</vt:lpstr>
      <vt:lpstr>PowerPoint Presentation</vt:lpstr>
      <vt:lpstr>Talocalcaneal joint (Subtaler joint)</vt:lpstr>
      <vt:lpstr>Subtalar joint</vt:lpstr>
      <vt:lpstr>Subtalar joint  </vt:lpstr>
      <vt:lpstr>PowerPoint Presentation</vt:lpstr>
      <vt:lpstr>Articular surfaces :</vt:lpstr>
      <vt:lpstr>Type   synovial multi axial Nerve supply -deep peroneal nerve medial planter nerve Factors maintaining stability -bone contours. -strong planter calcaneonavicular ligament. -calcaneonavicular part of bifurcated ligament.</vt:lpstr>
      <vt:lpstr> *on medial side from dorsal to planter -tendon of tibialis posterior .</vt:lpstr>
      <vt:lpstr>PowerPoint Presentation</vt:lpstr>
      <vt:lpstr>CALCANEOCUBOID JOINT</vt:lpstr>
      <vt:lpstr>Articulating surfaces </vt:lpstr>
      <vt:lpstr>PowerPoint Presentation</vt:lpstr>
      <vt:lpstr>Ligaments</vt:lpstr>
      <vt:lpstr> Long plantar ligament</vt:lpstr>
      <vt:lpstr>PowerPoint Presentation</vt:lpstr>
      <vt:lpstr>Innervation its plantar aspect by the lateral plantar Nerve  and dorsally by the sural and deep peroneal nerve </vt:lpstr>
      <vt:lpstr>PowerPoint Presentation</vt:lpstr>
      <vt:lpstr>Relations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Lateral longitudinal arch </vt:lpstr>
      <vt:lpstr>Factors keeping lat.long.arch</vt:lpstr>
      <vt:lpstr>PowerPoint Presentation</vt:lpstr>
      <vt:lpstr>PowerPoint Presentation</vt:lpstr>
      <vt:lpstr>PowerPoint Presentation</vt:lpstr>
      <vt:lpstr>PowerPoint Presentation</vt:lpstr>
      <vt:lpstr>Shape : </vt:lpstr>
      <vt:lpstr>Bones Of The  Transverse Arch</vt:lpstr>
      <vt:lpstr>PowerPoint Presentation</vt:lpstr>
      <vt:lpstr>PowerPoint Presentation</vt:lpstr>
      <vt:lpstr>PowerPoint Presentation</vt:lpstr>
      <vt:lpstr>The Stability of the Arch :</vt:lpstr>
      <vt:lpstr>PowerPoint Presentation</vt:lpstr>
      <vt:lpstr>Function of The Arches : </vt:lpstr>
      <vt:lpstr>PowerPoint Presentation</vt:lpstr>
      <vt:lpstr>Movements represented by foot</vt:lpstr>
      <vt:lpstr>Abduction &amp; Adduction</vt:lpstr>
      <vt:lpstr>Eversion &amp; inversion</vt:lpstr>
      <vt:lpstr>Supination &amp; Pronation</vt:lpstr>
      <vt:lpstr>THE ANKLE &amp; talocalcaneonavicular JOINTS</vt:lpstr>
      <vt:lpstr>The muscular share in motion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Propulsion in running :</vt:lpstr>
      <vt:lpstr>PowerPoint Presentation</vt:lpstr>
      <vt:lpstr>PowerPoint Presentation</vt:lpstr>
      <vt:lpstr>I hope that YOU understand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shaat</dc:creator>
  <cp:lastModifiedBy>MEGA</cp:lastModifiedBy>
  <cp:revision>105</cp:revision>
  <dcterms:created xsi:type="dcterms:W3CDTF">2012-05-11T14:59:52Z</dcterms:created>
  <dcterms:modified xsi:type="dcterms:W3CDTF">2016-03-28T23:17:24Z</dcterms:modified>
</cp:coreProperties>
</file>