
<file path=[Content_Types].xml><?xml version="1.0" encoding="utf-8"?>
<Types xmlns="http://schemas.openxmlformats.org/package/2006/content-types">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Lst>
  <p:sldSz cx="18288000" cy="10287000"/>
  <p:notesSz cx="6858000" cy="9144000"/>
  <p:embeddedFontLst>
    <p:embeddedFont>
      <p:font typeface="Arimo Bold" panose="020B0604020202020204" charset="0"/>
      <p:regular r:id="rId7"/>
    </p:embeddedFont>
    <p:embeddedFont>
      <p:font typeface="Calibri" panose="020F0502020204030204" pitchFamily="34" charset="0"/>
      <p:regular r:id="rId8"/>
      <p:bold r:id="rId9"/>
      <p:italic r:id="rId10"/>
      <p:boldItalic r:id="rId11"/>
    </p:embeddedFont>
    <p:embeddedFont>
      <p:font typeface="Clear Sans Regular Bold" panose="020B0604020202020204" charset="0"/>
      <p:regular r:id="rId12"/>
    </p:embeddedFont>
    <p:embeddedFont>
      <p:font typeface="Frank Ruhl Libre Medium" panose="00000600000000000000" pitchFamily="2" charset="-79"/>
      <p:regular r:id="rId13"/>
    </p:embeddedFont>
    <p:embeddedFont>
      <p:font typeface="Frank Ruhl Libre Medium Bold" panose="020B0604020202020204" charset="-79"/>
      <p:regular r:id="rId14"/>
    </p:embeddedFont>
    <p:embeddedFont>
      <p:font typeface="Open Sans" panose="020B0606030504020204" pitchFamily="34" charset="0"/>
      <p:regular r:id="rId15"/>
    </p:embeddedFont>
    <p:embeddedFont>
      <p:font typeface="Open Sans Bold" panose="020B0604020202020204" charset="0"/>
      <p:regular r:id="rId16"/>
    </p:embeddedFont>
    <p:embeddedFont>
      <p:font typeface="Open Sans Extra Bold" panose="020B0604020202020204" charset="0"/>
      <p:regular r:id="rId1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3" d="100"/>
          <a:sy n="73" d="100"/>
        </p:scale>
        <p:origin x="594"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font" Target="fonts/font11.fntdata"/><Relationship Id="rId2" Type="http://schemas.openxmlformats.org/officeDocument/2006/relationships/slide" Target="slides/slide1.xml"/><Relationship Id="rId16" Type="http://schemas.openxmlformats.org/officeDocument/2006/relationships/font" Target="fonts/font10.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font" Target="fonts/font9.fntdata"/><Relationship Id="rId10" Type="http://schemas.openxmlformats.org/officeDocument/2006/relationships/font" Target="fonts/font4.fntdata"/><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font" Target="fonts/font8.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8/3/2021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8/3/2021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8/3/2021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8/3/2021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312774" y="803482"/>
            <a:ext cx="514950" cy="204171"/>
            <a:chOff x="0" y="0"/>
            <a:chExt cx="1082661" cy="429260"/>
          </a:xfrm>
        </p:grpSpPr>
        <p:sp>
          <p:nvSpPr>
            <p:cNvPr id="3" name="Freeform 3"/>
            <p:cNvSpPr/>
            <p:nvPr/>
          </p:nvSpPr>
          <p:spPr>
            <a:xfrm>
              <a:off x="0" y="-5080"/>
              <a:ext cx="1082661" cy="434340"/>
            </a:xfrm>
            <a:custGeom>
              <a:avLst/>
              <a:gdLst/>
              <a:ahLst/>
              <a:cxnLst/>
              <a:rect l="l" t="t" r="r" b="b"/>
              <a:pathLst>
                <a:path w="1082661" h="434340">
                  <a:moveTo>
                    <a:pt x="1064881" y="187960"/>
                  </a:moveTo>
                  <a:lnTo>
                    <a:pt x="803261" y="11430"/>
                  </a:lnTo>
                  <a:cubicBezTo>
                    <a:pt x="785481" y="0"/>
                    <a:pt x="762621" y="3810"/>
                    <a:pt x="749921" y="21590"/>
                  </a:cubicBezTo>
                  <a:cubicBezTo>
                    <a:pt x="738491" y="39370"/>
                    <a:pt x="742301" y="62230"/>
                    <a:pt x="760081" y="74930"/>
                  </a:cubicBezTo>
                  <a:lnTo>
                    <a:pt x="918831" y="181610"/>
                  </a:lnTo>
                  <a:lnTo>
                    <a:pt x="0" y="181610"/>
                  </a:lnTo>
                  <a:lnTo>
                    <a:pt x="0" y="257810"/>
                  </a:lnTo>
                  <a:lnTo>
                    <a:pt x="918831" y="257810"/>
                  </a:lnTo>
                  <a:lnTo>
                    <a:pt x="760081" y="364490"/>
                  </a:lnTo>
                  <a:cubicBezTo>
                    <a:pt x="742301" y="375920"/>
                    <a:pt x="738491" y="400050"/>
                    <a:pt x="749921" y="417830"/>
                  </a:cubicBezTo>
                  <a:cubicBezTo>
                    <a:pt x="757541" y="429260"/>
                    <a:pt x="768971" y="434340"/>
                    <a:pt x="781671" y="434340"/>
                  </a:cubicBezTo>
                  <a:cubicBezTo>
                    <a:pt x="789291" y="434340"/>
                    <a:pt x="796911" y="431800"/>
                    <a:pt x="803261" y="427990"/>
                  </a:cubicBezTo>
                  <a:lnTo>
                    <a:pt x="1066151" y="251460"/>
                  </a:lnTo>
                  <a:cubicBezTo>
                    <a:pt x="1076311" y="243840"/>
                    <a:pt x="1082661" y="232410"/>
                    <a:pt x="1082661" y="219710"/>
                  </a:cubicBezTo>
                  <a:cubicBezTo>
                    <a:pt x="1082661" y="207010"/>
                    <a:pt x="1076311" y="195580"/>
                    <a:pt x="1064881" y="187960"/>
                  </a:cubicBezTo>
                  <a:close/>
                </a:path>
              </a:pathLst>
            </a:custGeom>
            <a:solidFill>
              <a:srgbClr val="FFFFFF"/>
            </a:solidFill>
          </p:spPr>
        </p:sp>
      </p:grpSp>
      <p:pic>
        <p:nvPicPr>
          <p:cNvPr id="4" name="Picture 4"/>
          <p:cNvPicPr>
            <a:picLocks noChangeAspect="1"/>
          </p:cNvPicPr>
          <p:nvPr/>
        </p:nvPicPr>
        <p:blipFill>
          <a:blip r:embed="rId2"/>
          <a:srcRect t="6462" b="14289"/>
          <a:stretch>
            <a:fillRect/>
          </a:stretch>
        </p:blipFill>
        <p:spPr>
          <a:xfrm>
            <a:off x="8450458" y="0"/>
            <a:ext cx="9837542" cy="5164912"/>
          </a:xfrm>
          <a:prstGeom prst="rect">
            <a:avLst/>
          </a:prstGeom>
        </p:spPr>
      </p:pic>
      <p:pic>
        <p:nvPicPr>
          <p:cNvPr id="5" name="Picture 5"/>
          <p:cNvPicPr>
            <a:picLocks noChangeAspect="1"/>
          </p:cNvPicPr>
          <p:nvPr/>
        </p:nvPicPr>
        <p:blipFill>
          <a:blip r:embed="rId3"/>
          <a:srcRect l="33257" r="12011"/>
          <a:stretch>
            <a:fillRect/>
          </a:stretch>
        </p:blipFill>
        <p:spPr>
          <a:xfrm>
            <a:off x="0" y="0"/>
            <a:ext cx="8450458" cy="10287000"/>
          </a:xfrm>
          <a:prstGeom prst="rect">
            <a:avLst/>
          </a:prstGeom>
        </p:spPr>
      </p:pic>
      <p:sp>
        <p:nvSpPr>
          <p:cNvPr id="6" name="AutoShape 6"/>
          <p:cNvSpPr/>
          <p:nvPr/>
        </p:nvSpPr>
        <p:spPr>
          <a:xfrm rot="-10800000">
            <a:off x="8450458" y="5143500"/>
            <a:ext cx="9837542" cy="5143500"/>
          </a:xfrm>
          <a:prstGeom prst="rect">
            <a:avLst/>
          </a:prstGeom>
          <a:solidFill>
            <a:srgbClr val="FF6225"/>
          </a:solidFill>
        </p:spPr>
      </p:sp>
      <p:grpSp>
        <p:nvGrpSpPr>
          <p:cNvPr id="7" name="Group 7"/>
          <p:cNvGrpSpPr/>
          <p:nvPr/>
        </p:nvGrpSpPr>
        <p:grpSpPr>
          <a:xfrm>
            <a:off x="10695269" y="8953847"/>
            <a:ext cx="7592731" cy="1952225"/>
            <a:chOff x="0" y="0"/>
            <a:chExt cx="10123641" cy="2602967"/>
          </a:xfrm>
        </p:grpSpPr>
        <p:sp>
          <p:nvSpPr>
            <p:cNvPr id="8" name="AutoShape 8"/>
            <p:cNvSpPr/>
            <p:nvPr/>
          </p:nvSpPr>
          <p:spPr>
            <a:xfrm>
              <a:off x="0" y="0"/>
              <a:ext cx="6279515" cy="111221"/>
            </a:xfrm>
            <a:prstGeom prst="rect">
              <a:avLst/>
            </a:prstGeom>
            <a:solidFill>
              <a:srgbClr val="FFFFFF"/>
            </a:solidFill>
          </p:spPr>
        </p:sp>
        <p:sp>
          <p:nvSpPr>
            <p:cNvPr id="9" name="TextBox 9"/>
            <p:cNvSpPr txBox="1"/>
            <p:nvPr/>
          </p:nvSpPr>
          <p:spPr>
            <a:xfrm>
              <a:off x="0" y="1414742"/>
              <a:ext cx="10123641" cy="1188225"/>
            </a:xfrm>
            <a:prstGeom prst="rect">
              <a:avLst/>
            </a:prstGeom>
          </p:spPr>
          <p:txBody>
            <a:bodyPr lIns="0" tIns="0" rIns="0" bIns="0" rtlCol="0" anchor="t">
              <a:spAutoFit/>
            </a:bodyPr>
            <a:lstStyle/>
            <a:p>
              <a:pPr>
                <a:lnSpc>
                  <a:spcPts val="7480"/>
                </a:lnSpc>
              </a:pPr>
              <a:endParaRPr/>
            </a:p>
          </p:txBody>
        </p:sp>
      </p:grpSp>
      <p:pic>
        <p:nvPicPr>
          <p:cNvPr id="10" name="Picture 10"/>
          <p:cNvPicPr>
            <a:picLocks noChangeAspect="1"/>
          </p:cNvPicPr>
          <p:nvPr/>
        </p:nvPicPr>
        <p:blipFill>
          <a:blip r:embed="rId4"/>
          <a:srcRect t="4957" b="8985"/>
          <a:stretch>
            <a:fillRect/>
          </a:stretch>
        </p:blipFill>
        <p:spPr>
          <a:xfrm>
            <a:off x="0" y="0"/>
            <a:ext cx="8450458" cy="10308412"/>
          </a:xfrm>
          <a:prstGeom prst="rect">
            <a:avLst/>
          </a:prstGeom>
        </p:spPr>
      </p:pic>
      <p:pic>
        <p:nvPicPr>
          <p:cNvPr id="11" name="Picture 11"/>
          <p:cNvPicPr>
            <a:picLocks noChangeAspect="1"/>
          </p:cNvPicPr>
          <p:nvPr/>
        </p:nvPicPr>
        <p:blipFill>
          <a:blip r:embed="rId5"/>
          <a:srcRect l="5747" r="12283"/>
          <a:stretch>
            <a:fillRect/>
          </a:stretch>
        </p:blipFill>
        <p:spPr>
          <a:xfrm>
            <a:off x="8450458" y="0"/>
            <a:ext cx="9837542" cy="5143500"/>
          </a:xfrm>
          <a:prstGeom prst="rect">
            <a:avLst/>
          </a:prstGeom>
        </p:spPr>
      </p:pic>
      <p:pic>
        <p:nvPicPr>
          <p:cNvPr id="12" name="Picture 12"/>
          <p:cNvPicPr>
            <a:picLocks noChangeAspect="1"/>
          </p:cNvPicPr>
          <p:nvPr/>
        </p:nvPicPr>
        <p:blipFill>
          <a:blip r:embed="rId6"/>
          <a:srcRect l="10418" t="36116" r="14351" b="41672"/>
          <a:stretch>
            <a:fillRect/>
          </a:stretch>
        </p:blipFill>
        <p:spPr>
          <a:xfrm>
            <a:off x="15113593" y="159933"/>
            <a:ext cx="2942618" cy="868767"/>
          </a:xfrm>
          <a:prstGeom prst="rect">
            <a:avLst/>
          </a:prstGeom>
        </p:spPr>
      </p:pic>
      <p:sp>
        <p:nvSpPr>
          <p:cNvPr id="13" name="TextBox 13"/>
          <p:cNvSpPr txBox="1"/>
          <p:nvPr/>
        </p:nvSpPr>
        <p:spPr>
          <a:xfrm>
            <a:off x="9311579" y="5719656"/>
            <a:ext cx="8115300" cy="2518123"/>
          </a:xfrm>
          <a:prstGeom prst="rect">
            <a:avLst/>
          </a:prstGeom>
        </p:spPr>
        <p:txBody>
          <a:bodyPr lIns="0" tIns="0" rIns="0" bIns="0" rtlCol="0" anchor="t">
            <a:spAutoFit/>
          </a:bodyPr>
          <a:lstStyle/>
          <a:p>
            <a:pPr algn="ctr">
              <a:lnSpc>
                <a:spcPts val="10111"/>
              </a:lnSpc>
            </a:pPr>
            <a:r>
              <a:rPr lang="en-US" sz="7222">
                <a:solidFill>
                  <a:srgbClr val="FFFFFF"/>
                </a:solidFill>
                <a:latin typeface="Open Sans Extra Bold"/>
              </a:rPr>
              <a:t>Cheap Interstate Movers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17460275" y="803482"/>
            <a:ext cx="514950" cy="204171"/>
            <a:chOff x="0" y="0"/>
            <a:chExt cx="1082661" cy="429260"/>
          </a:xfrm>
        </p:grpSpPr>
        <p:sp>
          <p:nvSpPr>
            <p:cNvPr id="3" name="Freeform 3"/>
            <p:cNvSpPr/>
            <p:nvPr/>
          </p:nvSpPr>
          <p:spPr>
            <a:xfrm>
              <a:off x="0" y="-5080"/>
              <a:ext cx="1082661" cy="434340"/>
            </a:xfrm>
            <a:custGeom>
              <a:avLst/>
              <a:gdLst/>
              <a:ahLst/>
              <a:cxnLst/>
              <a:rect l="l" t="t" r="r" b="b"/>
              <a:pathLst>
                <a:path w="1082661" h="434340">
                  <a:moveTo>
                    <a:pt x="1064881" y="187960"/>
                  </a:moveTo>
                  <a:lnTo>
                    <a:pt x="803261" y="11430"/>
                  </a:lnTo>
                  <a:cubicBezTo>
                    <a:pt x="785481" y="0"/>
                    <a:pt x="762621" y="3810"/>
                    <a:pt x="749921" y="21590"/>
                  </a:cubicBezTo>
                  <a:cubicBezTo>
                    <a:pt x="738491" y="39370"/>
                    <a:pt x="742301" y="62230"/>
                    <a:pt x="760081" y="74930"/>
                  </a:cubicBezTo>
                  <a:lnTo>
                    <a:pt x="918831" y="181610"/>
                  </a:lnTo>
                  <a:lnTo>
                    <a:pt x="0" y="181610"/>
                  </a:lnTo>
                  <a:lnTo>
                    <a:pt x="0" y="257810"/>
                  </a:lnTo>
                  <a:lnTo>
                    <a:pt x="918831" y="257810"/>
                  </a:lnTo>
                  <a:lnTo>
                    <a:pt x="760081" y="364490"/>
                  </a:lnTo>
                  <a:cubicBezTo>
                    <a:pt x="742301" y="375920"/>
                    <a:pt x="738491" y="400050"/>
                    <a:pt x="749921" y="417830"/>
                  </a:cubicBezTo>
                  <a:cubicBezTo>
                    <a:pt x="757541" y="429260"/>
                    <a:pt x="768971" y="434340"/>
                    <a:pt x="781671" y="434340"/>
                  </a:cubicBezTo>
                  <a:cubicBezTo>
                    <a:pt x="789291" y="434340"/>
                    <a:pt x="796911" y="431800"/>
                    <a:pt x="803261" y="427990"/>
                  </a:cubicBezTo>
                  <a:lnTo>
                    <a:pt x="1066151" y="251460"/>
                  </a:lnTo>
                  <a:cubicBezTo>
                    <a:pt x="1076311" y="243840"/>
                    <a:pt x="1082661" y="232410"/>
                    <a:pt x="1082661" y="219710"/>
                  </a:cubicBezTo>
                  <a:cubicBezTo>
                    <a:pt x="1082661" y="207010"/>
                    <a:pt x="1076311" y="195580"/>
                    <a:pt x="1064881" y="187960"/>
                  </a:cubicBezTo>
                  <a:close/>
                </a:path>
              </a:pathLst>
            </a:custGeom>
            <a:solidFill>
              <a:srgbClr val="FFFFFF"/>
            </a:solidFill>
          </p:spPr>
        </p:sp>
      </p:grpSp>
      <p:sp>
        <p:nvSpPr>
          <p:cNvPr id="4" name="AutoShape 4"/>
          <p:cNvSpPr/>
          <p:nvPr/>
        </p:nvSpPr>
        <p:spPr>
          <a:xfrm>
            <a:off x="8108214" y="2099045"/>
            <a:ext cx="9507451" cy="7826730"/>
          </a:xfrm>
          <a:prstGeom prst="rect">
            <a:avLst/>
          </a:prstGeom>
          <a:solidFill>
            <a:srgbClr val="FF6225"/>
          </a:solidFill>
        </p:spPr>
      </p:sp>
      <p:pic>
        <p:nvPicPr>
          <p:cNvPr id="5" name="Picture 5"/>
          <p:cNvPicPr>
            <a:picLocks noChangeAspect="1"/>
          </p:cNvPicPr>
          <p:nvPr/>
        </p:nvPicPr>
        <p:blipFill>
          <a:blip r:embed="rId2"/>
          <a:srcRect l="3105" t="1121" r="3105"/>
          <a:stretch>
            <a:fillRect/>
          </a:stretch>
        </p:blipFill>
        <p:spPr>
          <a:xfrm>
            <a:off x="0" y="4920539"/>
            <a:ext cx="7640050" cy="5366461"/>
          </a:xfrm>
          <a:prstGeom prst="rect">
            <a:avLst/>
          </a:prstGeom>
        </p:spPr>
      </p:pic>
      <p:pic>
        <p:nvPicPr>
          <p:cNvPr id="6" name="Picture 6"/>
          <p:cNvPicPr>
            <a:picLocks noChangeAspect="1"/>
          </p:cNvPicPr>
          <p:nvPr/>
        </p:nvPicPr>
        <p:blipFill>
          <a:blip r:embed="rId3"/>
          <a:srcRect t="1666" b="1666"/>
          <a:stretch>
            <a:fillRect/>
          </a:stretch>
        </p:blipFill>
        <p:spPr>
          <a:xfrm>
            <a:off x="0" y="0"/>
            <a:ext cx="7640050" cy="4920539"/>
          </a:xfrm>
          <a:prstGeom prst="rect">
            <a:avLst/>
          </a:prstGeom>
        </p:spPr>
      </p:pic>
      <p:pic>
        <p:nvPicPr>
          <p:cNvPr id="7" name="Picture 7"/>
          <p:cNvPicPr>
            <a:picLocks noChangeAspect="1"/>
          </p:cNvPicPr>
          <p:nvPr/>
        </p:nvPicPr>
        <p:blipFill>
          <a:blip r:embed="rId4"/>
          <a:srcRect t="25250" b="23926"/>
          <a:stretch>
            <a:fillRect/>
          </a:stretch>
        </p:blipFill>
        <p:spPr>
          <a:xfrm>
            <a:off x="-304128" y="4920539"/>
            <a:ext cx="7944178" cy="6071364"/>
          </a:xfrm>
          <a:prstGeom prst="rect">
            <a:avLst/>
          </a:prstGeom>
        </p:spPr>
      </p:pic>
      <p:sp>
        <p:nvSpPr>
          <p:cNvPr id="8" name="TextBox 8"/>
          <p:cNvSpPr txBox="1"/>
          <p:nvPr/>
        </p:nvSpPr>
        <p:spPr>
          <a:xfrm>
            <a:off x="1028700" y="1057275"/>
            <a:ext cx="539162" cy="425232"/>
          </a:xfrm>
          <a:prstGeom prst="rect">
            <a:avLst/>
          </a:prstGeom>
        </p:spPr>
        <p:txBody>
          <a:bodyPr lIns="0" tIns="0" rIns="0" bIns="0" rtlCol="0" anchor="t">
            <a:spAutoFit/>
          </a:bodyPr>
          <a:lstStyle/>
          <a:p>
            <a:pPr>
              <a:lnSpc>
                <a:spcPts val="3300"/>
              </a:lnSpc>
            </a:pPr>
            <a:r>
              <a:rPr lang="en-US" sz="3000">
                <a:solidFill>
                  <a:srgbClr val="000000"/>
                </a:solidFill>
                <a:latin typeface="Frank Ruhl Libre Medium Bold"/>
              </a:rPr>
              <a:t>05</a:t>
            </a:r>
          </a:p>
        </p:txBody>
      </p:sp>
      <p:sp>
        <p:nvSpPr>
          <p:cNvPr id="9" name="TextBox 9"/>
          <p:cNvSpPr txBox="1"/>
          <p:nvPr/>
        </p:nvSpPr>
        <p:spPr>
          <a:xfrm>
            <a:off x="7640050" y="180975"/>
            <a:ext cx="10647950" cy="1533525"/>
          </a:xfrm>
          <a:prstGeom prst="rect">
            <a:avLst/>
          </a:prstGeom>
        </p:spPr>
        <p:txBody>
          <a:bodyPr lIns="0" tIns="0" rIns="0" bIns="0" rtlCol="0" anchor="t">
            <a:spAutoFit/>
          </a:bodyPr>
          <a:lstStyle/>
          <a:p>
            <a:pPr algn="ctr">
              <a:lnSpc>
                <a:spcPts val="12599"/>
              </a:lnSpc>
            </a:pPr>
            <a:r>
              <a:rPr lang="en-US" sz="9000">
                <a:solidFill>
                  <a:srgbClr val="000000"/>
                </a:solidFill>
                <a:latin typeface="Open Sans Extra Bold"/>
              </a:rPr>
              <a:t>Why Choose Us:-</a:t>
            </a:r>
          </a:p>
        </p:txBody>
      </p:sp>
      <p:sp>
        <p:nvSpPr>
          <p:cNvPr id="10" name="TextBox 10"/>
          <p:cNvSpPr txBox="1"/>
          <p:nvPr/>
        </p:nvSpPr>
        <p:spPr>
          <a:xfrm>
            <a:off x="8286397" y="2849615"/>
            <a:ext cx="9151086" cy="6268439"/>
          </a:xfrm>
          <a:prstGeom prst="rect">
            <a:avLst/>
          </a:prstGeom>
        </p:spPr>
        <p:txBody>
          <a:bodyPr lIns="0" tIns="0" rIns="0" bIns="0" rtlCol="0" anchor="t">
            <a:spAutoFit/>
          </a:bodyPr>
          <a:lstStyle/>
          <a:p>
            <a:pPr marL="639296" lvl="1" indent="-319648" algn="ctr">
              <a:lnSpc>
                <a:spcPts val="4145"/>
              </a:lnSpc>
              <a:buFont typeface="Arial"/>
              <a:buChar char="•"/>
            </a:pPr>
            <a:r>
              <a:rPr lang="en-US" sz="2961" dirty="0">
                <a:solidFill>
                  <a:srgbClr val="000000"/>
                </a:solidFill>
                <a:latin typeface="Open Sans Bold"/>
              </a:rPr>
              <a:t>Experienced Staff</a:t>
            </a:r>
          </a:p>
          <a:p>
            <a:pPr marL="639296" lvl="1" indent="-319648" algn="ctr">
              <a:lnSpc>
                <a:spcPts val="4145"/>
              </a:lnSpc>
              <a:buFont typeface="Arial"/>
              <a:buChar char="•"/>
            </a:pPr>
            <a:r>
              <a:rPr lang="en-US" sz="2800" dirty="0">
                <a:solidFill>
                  <a:srgbClr val="000000"/>
                </a:solidFill>
                <a:latin typeface="Arimo Bold"/>
              </a:rPr>
              <a:t>  24x7 Customer Support</a:t>
            </a:r>
          </a:p>
          <a:p>
            <a:pPr marL="639296" lvl="1" indent="-319648" algn="ctr">
              <a:lnSpc>
                <a:spcPts val="4145"/>
              </a:lnSpc>
              <a:buFont typeface="Arial"/>
              <a:buChar char="•"/>
            </a:pPr>
            <a:r>
              <a:rPr lang="en-US" sz="3200" dirty="0">
                <a:solidFill>
                  <a:srgbClr val="000000"/>
                </a:solidFill>
                <a:latin typeface="Arimo Bold"/>
              </a:rPr>
              <a:t>100% Satisfaction</a:t>
            </a:r>
          </a:p>
          <a:p>
            <a:pPr marL="639296" lvl="1" indent="-319648" algn="ctr">
              <a:lnSpc>
                <a:spcPts val="4145"/>
              </a:lnSpc>
              <a:buFont typeface="Arial"/>
              <a:buChar char="•"/>
            </a:pPr>
            <a:r>
              <a:rPr lang="en-US" sz="3200" dirty="0">
                <a:solidFill>
                  <a:srgbClr val="000000"/>
                </a:solidFill>
                <a:latin typeface="Arimo Bold"/>
              </a:rPr>
              <a:t>No H</a:t>
            </a:r>
            <a:r>
              <a:rPr lang="en-US" sz="2800" dirty="0">
                <a:solidFill>
                  <a:srgbClr val="000000"/>
                </a:solidFill>
                <a:latin typeface="Arimo Bold"/>
              </a:rPr>
              <a:t>i</a:t>
            </a:r>
            <a:r>
              <a:rPr lang="en-US" sz="2800" dirty="0">
                <a:solidFill>
                  <a:srgbClr val="000000"/>
                </a:solidFill>
                <a:latin typeface="Open Sans Bold"/>
              </a:rPr>
              <a:t>dden</a:t>
            </a:r>
            <a:r>
              <a:rPr lang="en-US" sz="2961" dirty="0">
                <a:solidFill>
                  <a:srgbClr val="000000"/>
                </a:solidFill>
                <a:latin typeface="Open Sans Bold"/>
              </a:rPr>
              <a:t> Charges?</a:t>
            </a:r>
          </a:p>
          <a:p>
            <a:pPr marL="639296" lvl="1" indent="-319648" algn="ctr">
              <a:lnSpc>
                <a:spcPts val="4145"/>
              </a:lnSpc>
              <a:buFont typeface="Arial"/>
              <a:buChar char="•"/>
            </a:pPr>
            <a:endParaRPr lang="en-US" sz="2961" dirty="0">
              <a:solidFill>
                <a:srgbClr val="000000"/>
              </a:solidFill>
              <a:latin typeface="Open Sans Bold"/>
            </a:endParaRPr>
          </a:p>
          <a:p>
            <a:pPr algn="ctr">
              <a:lnSpc>
                <a:spcPts val="4145"/>
              </a:lnSpc>
            </a:pPr>
            <a:r>
              <a:rPr lang="en-US" sz="2961" dirty="0">
                <a:solidFill>
                  <a:srgbClr val="000000"/>
                </a:solidFill>
                <a:latin typeface="Open Sans"/>
              </a:rPr>
              <a:t>Cheap Interstate Movers is one of Melbourne's best furniture removal companies. We have over ten years of experience providing furniture removal and relocation services and have helped thousands of satisfied customers across the country.</a:t>
            </a:r>
          </a:p>
          <a:p>
            <a:pPr algn="ctr">
              <a:lnSpc>
                <a:spcPts val="4145"/>
              </a:lnSpc>
            </a:pPr>
            <a:endParaRPr lang="en-US" sz="2961" dirty="0">
              <a:solidFill>
                <a:srgbClr val="000000"/>
              </a:solidFill>
              <a:latin typeface="Open Sans"/>
            </a:endParaRPr>
          </a:p>
          <a:p>
            <a:pPr algn="ctr">
              <a:lnSpc>
                <a:spcPts val="4145"/>
              </a:lnSpc>
            </a:pPr>
            <a:endParaRPr lang="en-US" sz="2961" dirty="0">
              <a:solidFill>
                <a:srgbClr val="000000"/>
              </a:solidFill>
              <a:latin typeface="Open San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478224" y="4361373"/>
            <a:ext cx="8808842" cy="5478365"/>
          </a:xfrm>
          <a:prstGeom prst="rect">
            <a:avLst/>
          </a:prstGeom>
          <a:solidFill>
            <a:srgbClr val="FF6225"/>
          </a:solidFill>
        </p:spPr>
      </p:sp>
      <p:pic>
        <p:nvPicPr>
          <p:cNvPr id="3" name="Picture 3"/>
          <p:cNvPicPr>
            <a:picLocks noChangeAspect="1"/>
          </p:cNvPicPr>
          <p:nvPr/>
        </p:nvPicPr>
        <p:blipFill>
          <a:blip r:embed="rId2"/>
          <a:srcRect t="6241"/>
          <a:stretch>
            <a:fillRect/>
          </a:stretch>
        </p:blipFill>
        <p:spPr>
          <a:xfrm>
            <a:off x="9837542" y="0"/>
            <a:ext cx="7309959" cy="10287000"/>
          </a:xfrm>
          <a:prstGeom prst="rect">
            <a:avLst/>
          </a:prstGeom>
        </p:spPr>
      </p:pic>
      <p:grpSp>
        <p:nvGrpSpPr>
          <p:cNvPr id="4" name="Group 4"/>
          <p:cNvGrpSpPr/>
          <p:nvPr/>
        </p:nvGrpSpPr>
        <p:grpSpPr>
          <a:xfrm>
            <a:off x="17147501" y="0"/>
            <a:ext cx="1140499" cy="1811134"/>
            <a:chOff x="0" y="0"/>
            <a:chExt cx="1520665" cy="2414845"/>
          </a:xfrm>
        </p:grpSpPr>
        <p:sp>
          <p:nvSpPr>
            <p:cNvPr id="5" name="AutoShape 5"/>
            <p:cNvSpPr/>
            <p:nvPr/>
          </p:nvSpPr>
          <p:spPr>
            <a:xfrm>
              <a:off x="0" y="0"/>
              <a:ext cx="1520665" cy="2414845"/>
            </a:xfrm>
            <a:prstGeom prst="rect">
              <a:avLst/>
            </a:prstGeom>
            <a:solidFill>
              <a:srgbClr val="000000"/>
            </a:solidFill>
          </p:spPr>
        </p:sp>
        <p:grpSp>
          <p:nvGrpSpPr>
            <p:cNvPr id="6" name="Group 6"/>
            <p:cNvGrpSpPr/>
            <p:nvPr/>
          </p:nvGrpSpPr>
          <p:grpSpPr>
            <a:xfrm rot="5400000">
              <a:off x="417032" y="1071309"/>
              <a:ext cx="686600" cy="272228"/>
              <a:chOff x="0" y="0"/>
              <a:chExt cx="1082661" cy="429260"/>
            </a:xfrm>
          </p:grpSpPr>
          <p:sp>
            <p:nvSpPr>
              <p:cNvPr id="7" name="Freeform 7"/>
              <p:cNvSpPr/>
              <p:nvPr/>
            </p:nvSpPr>
            <p:spPr>
              <a:xfrm>
                <a:off x="0" y="-5080"/>
                <a:ext cx="1082661" cy="434340"/>
              </a:xfrm>
              <a:custGeom>
                <a:avLst/>
                <a:gdLst/>
                <a:ahLst/>
                <a:cxnLst/>
                <a:rect l="l" t="t" r="r" b="b"/>
                <a:pathLst>
                  <a:path w="1082661" h="434340">
                    <a:moveTo>
                      <a:pt x="1064881" y="187960"/>
                    </a:moveTo>
                    <a:lnTo>
                      <a:pt x="803261" y="11430"/>
                    </a:lnTo>
                    <a:cubicBezTo>
                      <a:pt x="785481" y="0"/>
                      <a:pt x="762621" y="3810"/>
                      <a:pt x="749921" y="21590"/>
                    </a:cubicBezTo>
                    <a:cubicBezTo>
                      <a:pt x="738491" y="39370"/>
                      <a:pt x="742301" y="62230"/>
                      <a:pt x="760081" y="74930"/>
                    </a:cubicBezTo>
                    <a:lnTo>
                      <a:pt x="918831" y="181610"/>
                    </a:lnTo>
                    <a:lnTo>
                      <a:pt x="0" y="181610"/>
                    </a:lnTo>
                    <a:lnTo>
                      <a:pt x="0" y="257810"/>
                    </a:lnTo>
                    <a:lnTo>
                      <a:pt x="918831" y="257810"/>
                    </a:lnTo>
                    <a:lnTo>
                      <a:pt x="760081" y="364490"/>
                    </a:lnTo>
                    <a:cubicBezTo>
                      <a:pt x="742301" y="375920"/>
                      <a:pt x="738491" y="400050"/>
                      <a:pt x="749921" y="417830"/>
                    </a:cubicBezTo>
                    <a:cubicBezTo>
                      <a:pt x="757541" y="429260"/>
                      <a:pt x="768971" y="434340"/>
                      <a:pt x="781671" y="434340"/>
                    </a:cubicBezTo>
                    <a:cubicBezTo>
                      <a:pt x="789291" y="434340"/>
                      <a:pt x="796911" y="431800"/>
                      <a:pt x="803261" y="427990"/>
                    </a:cubicBezTo>
                    <a:lnTo>
                      <a:pt x="1066151" y="251460"/>
                    </a:lnTo>
                    <a:cubicBezTo>
                      <a:pt x="1076311" y="243840"/>
                      <a:pt x="1082661" y="232410"/>
                      <a:pt x="1082661" y="219710"/>
                    </a:cubicBezTo>
                    <a:cubicBezTo>
                      <a:pt x="1082661" y="207010"/>
                      <a:pt x="1076311" y="195580"/>
                      <a:pt x="1064881" y="187960"/>
                    </a:cubicBezTo>
                    <a:close/>
                  </a:path>
                </a:pathLst>
              </a:custGeom>
              <a:solidFill>
                <a:srgbClr val="FFFFFF"/>
              </a:solidFill>
            </p:spPr>
          </p:sp>
        </p:grpSp>
      </p:grpSp>
      <p:pic>
        <p:nvPicPr>
          <p:cNvPr id="8" name="Picture 8"/>
          <p:cNvPicPr>
            <a:picLocks noChangeAspect="1"/>
          </p:cNvPicPr>
          <p:nvPr/>
        </p:nvPicPr>
        <p:blipFill>
          <a:blip r:embed="rId3"/>
          <a:srcRect l="14473" r="17036"/>
          <a:stretch>
            <a:fillRect/>
          </a:stretch>
        </p:blipFill>
        <p:spPr>
          <a:xfrm>
            <a:off x="9837542" y="0"/>
            <a:ext cx="8450458" cy="10287000"/>
          </a:xfrm>
          <a:prstGeom prst="rect">
            <a:avLst/>
          </a:prstGeom>
        </p:spPr>
      </p:pic>
      <p:sp>
        <p:nvSpPr>
          <p:cNvPr id="9" name="TextBox 9"/>
          <p:cNvSpPr txBox="1"/>
          <p:nvPr/>
        </p:nvSpPr>
        <p:spPr>
          <a:xfrm>
            <a:off x="592524" y="538496"/>
            <a:ext cx="7127814" cy="4605004"/>
          </a:xfrm>
          <a:prstGeom prst="rect">
            <a:avLst/>
          </a:prstGeom>
        </p:spPr>
        <p:txBody>
          <a:bodyPr lIns="0" tIns="0" rIns="0" bIns="0" rtlCol="0" anchor="t">
            <a:spAutoFit/>
          </a:bodyPr>
          <a:lstStyle/>
          <a:p>
            <a:pPr>
              <a:lnSpc>
                <a:spcPts val="8999"/>
              </a:lnSpc>
            </a:pPr>
            <a:r>
              <a:rPr lang="en-US" sz="9000" spc="-179">
                <a:solidFill>
                  <a:srgbClr val="000000"/>
                </a:solidFill>
                <a:latin typeface="Frank Ruhl Libre Medium Bold"/>
              </a:rPr>
              <a:t>Interstate House Moving</a:t>
            </a:r>
          </a:p>
          <a:p>
            <a:pPr>
              <a:lnSpc>
                <a:spcPts val="9000"/>
              </a:lnSpc>
            </a:pPr>
            <a:endParaRPr lang="en-US" sz="9000" spc="-179">
              <a:solidFill>
                <a:srgbClr val="000000"/>
              </a:solidFill>
              <a:latin typeface="Frank Ruhl Libre Medium Bold"/>
            </a:endParaRPr>
          </a:p>
        </p:txBody>
      </p:sp>
      <p:sp>
        <p:nvSpPr>
          <p:cNvPr id="10" name="TextBox 10"/>
          <p:cNvSpPr txBox="1"/>
          <p:nvPr/>
        </p:nvSpPr>
        <p:spPr>
          <a:xfrm rot="5400000">
            <a:off x="14706783" y="6115113"/>
            <a:ext cx="6002886" cy="283488"/>
          </a:xfrm>
          <a:prstGeom prst="rect">
            <a:avLst/>
          </a:prstGeom>
        </p:spPr>
        <p:txBody>
          <a:bodyPr lIns="0" tIns="0" rIns="0" bIns="0" rtlCol="0" anchor="t">
            <a:spAutoFit/>
          </a:bodyPr>
          <a:lstStyle/>
          <a:p>
            <a:pPr algn="r">
              <a:lnSpc>
                <a:spcPts val="2200"/>
              </a:lnSpc>
            </a:pPr>
            <a:r>
              <a:rPr lang="en-US" sz="2000" spc="100">
                <a:solidFill>
                  <a:srgbClr val="000000"/>
                </a:solidFill>
                <a:latin typeface="Frank Ruhl Libre Medium"/>
              </a:rPr>
              <a:t>Architecture Presentation</a:t>
            </a:r>
          </a:p>
        </p:txBody>
      </p:sp>
      <p:sp>
        <p:nvSpPr>
          <p:cNvPr id="11" name="TextBox 11"/>
          <p:cNvSpPr txBox="1"/>
          <p:nvPr/>
        </p:nvSpPr>
        <p:spPr>
          <a:xfrm>
            <a:off x="1028700" y="4837093"/>
            <a:ext cx="7695645" cy="4469775"/>
          </a:xfrm>
          <a:prstGeom prst="rect">
            <a:avLst/>
          </a:prstGeom>
        </p:spPr>
        <p:txBody>
          <a:bodyPr lIns="0" tIns="0" rIns="0" bIns="0" rtlCol="0" anchor="t">
            <a:spAutoFit/>
          </a:bodyPr>
          <a:lstStyle/>
          <a:p>
            <a:pPr algn="ctr">
              <a:lnSpc>
                <a:spcPts val="3534"/>
              </a:lnSpc>
            </a:pPr>
            <a:r>
              <a:rPr lang="en-US" sz="2524" dirty="0">
                <a:solidFill>
                  <a:srgbClr val="000000"/>
                </a:solidFill>
                <a:latin typeface="Open Sans Bold"/>
              </a:rPr>
              <a:t>House removalists in Melbourne and interstate are experts at Cheap Interstate Movers. Our highly qualified team of expert House movers, who are experienced in the </a:t>
            </a:r>
            <a:r>
              <a:rPr lang="en-US" sz="2524" dirty="0" err="1">
                <a:solidFill>
                  <a:srgbClr val="000000"/>
                </a:solidFill>
                <a:latin typeface="Open Sans Bold"/>
              </a:rPr>
              <a:t>specialised</a:t>
            </a:r>
            <a:r>
              <a:rPr lang="en-US" sz="2524" dirty="0">
                <a:solidFill>
                  <a:srgbClr val="000000"/>
                </a:solidFill>
                <a:latin typeface="Open Sans Bold"/>
              </a:rPr>
              <a:t> art of moving valuable items, offers you peace of mind by completely covering all phases of the relocation. We also guarantee that your belongings will be carefully looked for at all times by our highly qualified team of expert House movers.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312774" y="803482"/>
            <a:ext cx="514950" cy="204171"/>
            <a:chOff x="0" y="0"/>
            <a:chExt cx="1082661" cy="429260"/>
          </a:xfrm>
        </p:grpSpPr>
        <p:sp>
          <p:nvSpPr>
            <p:cNvPr id="3" name="Freeform 3"/>
            <p:cNvSpPr/>
            <p:nvPr/>
          </p:nvSpPr>
          <p:spPr>
            <a:xfrm>
              <a:off x="0" y="-5080"/>
              <a:ext cx="1082661" cy="434340"/>
            </a:xfrm>
            <a:custGeom>
              <a:avLst/>
              <a:gdLst/>
              <a:ahLst/>
              <a:cxnLst/>
              <a:rect l="l" t="t" r="r" b="b"/>
              <a:pathLst>
                <a:path w="1082661" h="434340">
                  <a:moveTo>
                    <a:pt x="1064881" y="187960"/>
                  </a:moveTo>
                  <a:lnTo>
                    <a:pt x="803261" y="11430"/>
                  </a:lnTo>
                  <a:cubicBezTo>
                    <a:pt x="785481" y="0"/>
                    <a:pt x="762621" y="3810"/>
                    <a:pt x="749921" y="21590"/>
                  </a:cubicBezTo>
                  <a:cubicBezTo>
                    <a:pt x="738491" y="39370"/>
                    <a:pt x="742301" y="62230"/>
                    <a:pt x="760081" y="74930"/>
                  </a:cubicBezTo>
                  <a:lnTo>
                    <a:pt x="918831" y="181610"/>
                  </a:lnTo>
                  <a:lnTo>
                    <a:pt x="0" y="181610"/>
                  </a:lnTo>
                  <a:lnTo>
                    <a:pt x="0" y="257810"/>
                  </a:lnTo>
                  <a:lnTo>
                    <a:pt x="918831" y="257810"/>
                  </a:lnTo>
                  <a:lnTo>
                    <a:pt x="760081" y="364490"/>
                  </a:lnTo>
                  <a:cubicBezTo>
                    <a:pt x="742301" y="375920"/>
                    <a:pt x="738491" y="400050"/>
                    <a:pt x="749921" y="417830"/>
                  </a:cubicBezTo>
                  <a:cubicBezTo>
                    <a:pt x="757541" y="429260"/>
                    <a:pt x="768971" y="434340"/>
                    <a:pt x="781671" y="434340"/>
                  </a:cubicBezTo>
                  <a:cubicBezTo>
                    <a:pt x="789291" y="434340"/>
                    <a:pt x="796911" y="431800"/>
                    <a:pt x="803261" y="427990"/>
                  </a:cubicBezTo>
                  <a:lnTo>
                    <a:pt x="1066151" y="251460"/>
                  </a:lnTo>
                  <a:cubicBezTo>
                    <a:pt x="1076311" y="243840"/>
                    <a:pt x="1082661" y="232410"/>
                    <a:pt x="1082661" y="219710"/>
                  </a:cubicBezTo>
                  <a:cubicBezTo>
                    <a:pt x="1082661" y="207010"/>
                    <a:pt x="1076311" y="195580"/>
                    <a:pt x="1064881" y="187960"/>
                  </a:cubicBezTo>
                  <a:close/>
                </a:path>
              </a:pathLst>
            </a:custGeom>
            <a:solidFill>
              <a:srgbClr val="FFFFFF"/>
            </a:solidFill>
          </p:spPr>
        </p:sp>
      </p:grpSp>
      <p:sp>
        <p:nvSpPr>
          <p:cNvPr id="4" name="AutoShape 4"/>
          <p:cNvSpPr/>
          <p:nvPr/>
        </p:nvSpPr>
        <p:spPr>
          <a:xfrm rot="-10800000">
            <a:off x="12340529" y="4304662"/>
            <a:ext cx="5794626" cy="5397814"/>
          </a:xfrm>
          <a:prstGeom prst="rect">
            <a:avLst/>
          </a:prstGeom>
          <a:solidFill>
            <a:srgbClr val="FF6225"/>
          </a:solidFill>
        </p:spPr>
      </p:sp>
      <p:pic>
        <p:nvPicPr>
          <p:cNvPr id="5" name="Picture 5"/>
          <p:cNvPicPr>
            <a:picLocks noChangeAspect="1"/>
          </p:cNvPicPr>
          <p:nvPr/>
        </p:nvPicPr>
        <p:blipFill>
          <a:blip r:embed="rId2"/>
          <a:srcRect t="17120" b="17838"/>
          <a:stretch>
            <a:fillRect/>
          </a:stretch>
        </p:blipFill>
        <p:spPr>
          <a:xfrm>
            <a:off x="816785" y="0"/>
            <a:ext cx="11523744" cy="9702476"/>
          </a:xfrm>
          <a:prstGeom prst="rect">
            <a:avLst/>
          </a:prstGeom>
        </p:spPr>
      </p:pic>
      <p:sp>
        <p:nvSpPr>
          <p:cNvPr id="6" name="TextBox 6"/>
          <p:cNvSpPr txBox="1"/>
          <p:nvPr/>
        </p:nvSpPr>
        <p:spPr>
          <a:xfrm>
            <a:off x="12111995" y="514742"/>
            <a:ext cx="6176005" cy="3865413"/>
          </a:xfrm>
          <a:prstGeom prst="rect">
            <a:avLst/>
          </a:prstGeom>
        </p:spPr>
        <p:txBody>
          <a:bodyPr lIns="0" tIns="0" rIns="0" bIns="0" rtlCol="0" anchor="t">
            <a:spAutoFit/>
          </a:bodyPr>
          <a:lstStyle/>
          <a:p>
            <a:pPr algn="ctr">
              <a:lnSpc>
                <a:spcPts val="10285"/>
              </a:lnSpc>
            </a:pPr>
            <a:r>
              <a:rPr lang="en-US" sz="7346" spc="-146">
                <a:solidFill>
                  <a:srgbClr val="000000"/>
                </a:solidFill>
                <a:latin typeface="Open Sans Extra Bold"/>
              </a:rPr>
              <a:t>Self</a:t>
            </a:r>
            <a:r>
              <a:rPr lang="en-US" sz="7346">
                <a:solidFill>
                  <a:srgbClr val="000000"/>
                </a:solidFill>
                <a:latin typeface="Open Sans Extra Bold"/>
              </a:rPr>
              <a:t> Storage Service</a:t>
            </a:r>
          </a:p>
          <a:p>
            <a:pPr algn="ctr">
              <a:lnSpc>
                <a:spcPts val="10285"/>
              </a:lnSpc>
            </a:pPr>
            <a:endParaRPr lang="en-US" sz="7346">
              <a:solidFill>
                <a:srgbClr val="000000"/>
              </a:solidFill>
              <a:latin typeface="Open Sans Extra Bold"/>
            </a:endParaRPr>
          </a:p>
        </p:txBody>
      </p:sp>
      <p:sp>
        <p:nvSpPr>
          <p:cNvPr id="7" name="TextBox 7"/>
          <p:cNvSpPr txBox="1"/>
          <p:nvPr/>
        </p:nvSpPr>
        <p:spPr>
          <a:xfrm>
            <a:off x="12701779" y="4437374"/>
            <a:ext cx="4893512" cy="4780861"/>
          </a:xfrm>
          <a:prstGeom prst="rect">
            <a:avLst/>
          </a:prstGeom>
        </p:spPr>
        <p:txBody>
          <a:bodyPr lIns="0" tIns="0" rIns="0" bIns="0" rtlCol="0" anchor="t">
            <a:spAutoFit/>
          </a:bodyPr>
          <a:lstStyle/>
          <a:p>
            <a:pPr algn="ctr">
              <a:lnSpc>
                <a:spcPts val="4237"/>
              </a:lnSpc>
            </a:pPr>
            <a:r>
              <a:rPr lang="en-US" sz="3027">
                <a:solidFill>
                  <a:srgbClr val="000000"/>
                </a:solidFill>
                <a:latin typeface="Open Sans Bold"/>
              </a:rPr>
              <a:t>Self-Storage for Cheap Interstate Movers Self-storage in Melbourne is safe and economical for both individuals and businesses. Our storage experts can assist you in selecting the best solution for your needs.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17460275" y="803482"/>
            <a:ext cx="514950" cy="204171"/>
            <a:chOff x="0" y="0"/>
            <a:chExt cx="1082661" cy="429260"/>
          </a:xfrm>
        </p:grpSpPr>
        <p:sp>
          <p:nvSpPr>
            <p:cNvPr id="3" name="Freeform 3"/>
            <p:cNvSpPr/>
            <p:nvPr/>
          </p:nvSpPr>
          <p:spPr>
            <a:xfrm>
              <a:off x="0" y="-5080"/>
              <a:ext cx="1082661" cy="434340"/>
            </a:xfrm>
            <a:custGeom>
              <a:avLst/>
              <a:gdLst/>
              <a:ahLst/>
              <a:cxnLst/>
              <a:rect l="l" t="t" r="r" b="b"/>
              <a:pathLst>
                <a:path w="1082661" h="434340">
                  <a:moveTo>
                    <a:pt x="1064881" y="187960"/>
                  </a:moveTo>
                  <a:lnTo>
                    <a:pt x="803261" y="11430"/>
                  </a:lnTo>
                  <a:cubicBezTo>
                    <a:pt x="785481" y="0"/>
                    <a:pt x="762621" y="3810"/>
                    <a:pt x="749921" y="21590"/>
                  </a:cubicBezTo>
                  <a:cubicBezTo>
                    <a:pt x="738491" y="39370"/>
                    <a:pt x="742301" y="62230"/>
                    <a:pt x="760081" y="74930"/>
                  </a:cubicBezTo>
                  <a:lnTo>
                    <a:pt x="918831" y="181610"/>
                  </a:lnTo>
                  <a:lnTo>
                    <a:pt x="0" y="181610"/>
                  </a:lnTo>
                  <a:lnTo>
                    <a:pt x="0" y="257810"/>
                  </a:lnTo>
                  <a:lnTo>
                    <a:pt x="918831" y="257810"/>
                  </a:lnTo>
                  <a:lnTo>
                    <a:pt x="760081" y="364490"/>
                  </a:lnTo>
                  <a:cubicBezTo>
                    <a:pt x="742301" y="375920"/>
                    <a:pt x="738491" y="400050"/>
                    <a:pt x="749921" y="417830"/>
                  </a:cubicBezTo>
                  <a:cubicBezTo>
                    <a:pt x="757541" y="429260"/>
                    <a:pt x="768971" y="434340"/>
                    <a:pt x="781671" y="434340"/>
                  </a:cubicBezTo>
                  <a:cubicBezTo>
                    <a:pt x="789291" y="434340"/>
                    <a:pt x="796911" y="431800"/>
                    <a:pt x="803261" y="427990"/>
                  </a:cubicBezTo>
                  <a:lnTo>
                    <a:pt x="1066151" y="251460"/>
                  </a:lnTo>
                  <a:cubicBezTo>
                    <a:pt x="1076311" y="243840"/>
                    <a:pt x="1082661" y="232410"/>
                    <a:pt x="1082661" y="219710"/>
                  </a:cubicBezTo>
                  <a:cubicBezTo>
                    <a:pt x="1082661" y="207010"/>
                    <a:pt x="1076311" y="195580"/>
                    <a:pt x="1064881" y="187960"/>
                  </a:cubicBezTo>
                  <a:close/>
                </a:path>
              </a:pathLst>
            </a:custGeom>
            <a:solidFill>
              <a:srgbClr val="FFFFFF"/>
            </a:solidFill>
          </p:spPr>
        </p:sp>
      </p:grpSp>
      <p:pic>
        <p:nvPicPr>
          <p:cNvPr id="4" name="Picture 4"/>
          <p:cNvPicPr>
            <a:picLocks noChangeAspect="1"/>
          </p:cNvPicPr>
          <p:nvPr/>
        </p:nvPicPr>
        <p:blipFill>
          <a:blip r:embed="rId2"/>
          <a:srcRect l="16719" r="16719"/>
          <a:stretch>
            <a:fillRect/>
          </a:stretch>
        </p:blipFill>
        <p:spPr>
          <a:xfrm>
            <a:off x="11669854" y="0"/>
            <a:ext cx="5477647" cy="10287000"/>
          </a:xfrm>
          <a:prstGeom prst="rect">
            <a:avLst/>
          </a:prstGeom>
        </p:spPr>
      </p:pic>
      <p:grpSp>
        <p:nvGrpSpPr>
          <p:cNvPr id="5" name="Group 5"/>
          <p:cNvGrpSpPr/>
          <p:nvPr/>
        </p:nvGrpSpPr>
        <p:grpSpPr>
          <a:xfrm>
            <a:off x="807020" y="2400300"/>
            <a:ext cx="5983251" cy="5813471"/>
            <a:chOff x="0" y="1212233"/>
            <a:chExt cx="7008943" cy="5259976"/>
          </a:xfrm>
        </p:grpSpPr>
        <p:sp>
          <p:nvSpPr>
            <p:cNvPr id="6" name="TextBox 6"/>
            <p:cNvSpPr txBox="1"/>
            <p:nvPr/>
          </p:nvSpPr>
          <p:spPr>
            <a:xfrm>
              <a:off x="0" y="3238248"/>
              <a:ext cx="6983440" cy="537140"/>
            </a:xfrm>
            <a:prstGeom prst="rect">
              <a:avLst/>
            </a:prstGeom>
          </p:spPr>
          <p:txBody>
            <a:bodyPr lIns="0" tIns="0" rIns="0" bIns="0" rtlCol="0" anchor="t">
              <a:spAutoFit/>
            </a:bodyPr>
            <a:lstStyle/>
            <a:p>
              <a:pPr>
                <a:lnSpc>
                  <a:spcPts val="3000"/>
                </a:lnSpc>
              </a:pPr>
              <a:r>
                <a:rPr lang="en-US" sz="3000" dirty="0">
                  <a:solidFill>
                    <a:srgbClr val="000000"/>
                  </a:solidFill>
                  <a:latin typeface="Frank Ruhl Libre Medium Bold"/>
                </a:rPr>
                <a:t>Email</a:t>
              </a:r>
            </a:p>
          </p:txBody>
        </p:sp>
        <p:sp>
          <p:nvSpPr>
            <p:cNvPr id="7" name="TextBox 7"/>
            <p:cNvSpPr txBox="1"/>
            <p:nvPr/>
          </p:nvSpPr>
          <p:spPr>
            <a:xfrm>
              <a:off x="0" y="3889691"/>
              <a:ext cx="6983440" cy="505524"/>
            </a:xfrm>
            <a:prstGeom prst="rect">
              <a:avLst/>
            </a:prstGeom>
          </p:spPr>
          <p:txBody>
            <a:bodyPr lIns="0" tIns="0" rIns="0" bIns="0" rtlCol="0" anchor="t">
              <a:spAutoFit/>
            </a:bodyPr>
            <a:lstStyle/>
            <a:p>
              <a:pPr>
                <a:lnSpc>
                  <a:spcPts val="3250"/>
                </a:lnSpc>
              </a:pPr>
              <a:r>
                <a:rPr lang="en-IN" sz="2000" b="1" i="0" dirty="0">
                  <a:solidFill>
                    <a:srgbClr val="000000"/>
                  </a:solidFill>
                  <a:effectLst/>
                  <a:latin typeface="Arial" panose="020B0604020202020204" pitchFamily="34" charset="0"/>
                </a:rPr>
                <a:t>info@cheapinterstatemovers.com.au</a:t>
              </a:r>
              <a:endParaRPr lang="en-US" sz="2800" b="1" dirty="0">
                <a:solidFill>
                  <a:srgbClr val="000000"/>
                </a:solidFill>
                <a:latin typeface="Clear Sans Regular Bold"/>
              </a:endParaRPr>
            </a:p>
          </p:txBody>
        </p:sp>
        <p:sp>
          <p:nvSpPr>
            <p:cNvPr id="8" name="TextBox 8"/>
            <p:cNvSpPr txBox="1"/>
            <p:nvPr/>
          </p:nvSpPr>
          <p:spPr>
            <a:xfrm>
              <a:off x="0" y="5264263"/>
              <a:ext cx="6983440" cy="537140"/>
            </a:xfrm>
            <a:prstGeom prst="rect">
              <a:avLst/>
            </a:prstGeom>
          </p:spPr>
          <p:txBody>
            <a:bodyPr lIns="0" tIns="0" rIns="0" bIns="0" rtlCol="0" anchor="t">
              <a:spAutoFit/>
            </a:bodyPr>
            <a:lstStyle/>
            <a:p>
              <a:pPr>
                <a:lnSpc>
                  <a:spcPts val="3000"/>
                </a:lnSpc>
              </a:pPr>
              <a:r>
                <a:rPr lang="en-US" sz="3000">
                  <a:solidFill>
                    <a:srgbClr val="000000"/>
                  </a:solidFill>
                  <a:latin typeface="Frank Ruhl Libre Medium Bold"/>
                </a:rPr>
                <a:t>Contact number</a:t>
              </a:r>
            </a:p>
          </p:txBody>
        </p:sp>
        <p:sp>
          <p:nvSpPr>
            <p:cNvPr id="9" name="TextBox 9"/>
            <p:cNvSpPr txBox="1"/>
            <p:nvPr/>
          </p:nvSpPr>
          <p:spPr>
            <a:xfrm>
              <a:off x="25503" y="5929886"/>
              <a:ext cx="6983440" cy="532342"/>
            </a:xfrm>
            <a:prstGeom prst="rect">
              <a:avLst/>
            </a:prstGeom>
          </p:spPr>
          <p:txBody>
            <a:bodyPr lIns="0" tIns="0" rIns="0" bIns="0" rtlCol="0" anchor="t">
              <a:spAutoFit/>
            </a:bodyPr>
            <a:lstStyle/>
            <a:p>
              <a:pPr>
                <a:lnSpc>
                  <a:spcPts val="3250"/>
                </a:lnSpc>
              </a:pPr>
              <a:r>
                <a:rPr lang="en-US" sz="2500">
                  <a:solidFill>
                    <a:srgbClr val="000000"/>
                  </a:solidFill>
                  <a:latin typeface="Clear Sans Regular Bold"/>
                </a:rPr>
                <a:t>131124</a:t>
              </a:r>
            </a:p>
          </p:txBody>
        </p:sp>
        <p:sp>
          <p:nvSpPr>
            <p:cNvPr id="10" name="TextBox 10"/>
            <p:cNvSpPr txBox="1"/>
            <p:nvPr/>
          </p:nvSpPr>
          <p:spPr>
            <a:xfrm>
              <a:off x="0" y="1212233"/>
              <a:ext cx="6983440" cy="537140"/>
            </a:xfrm>
            <a:prstGeom prst="rect">
              <a:avLst/>
            </a:prstGeom>
          </p:spPr>
          <p:txBody>
            <a:bodyPr lIns="0" tIns="0" rIns="0" bIns="0" rtlCol="0" anchor="t">
              <a:spAutoFit/>
            </a:bodyPr>
            <a:lstStyle/>
            <a:p>
              <a:pPr>
                <a:lnSpc>
                  <a:spcPts val="3000"/>
                </a:lnSpc>
              </a:pPr>
              <a:r>
                <a:rPr lang="en-US" sz="3000">
                  <a:solidFill>
                    <a:srgbClr val="000000"/>
                  </a:solidFill>
                  <a:latin typeface="Frank Ruhl Libre Medium Bold"/>
                </a:rPr>
                <a:t>Website</a:t>
              </a:r>
            </a:p>
          </p:txBody>
        </p:sp>
        <p:sp>
          <p:nvSpPr>
            <p:cNvPr id="11" name="TextBox 11"/>
            <p:cNvSpPr txBox="1"/>
            <p:nvPr/>
          </p:nvSpPr>
          <p:spPr>
            <a:xfrm>
              <a:off x="0" y="1863677"/>
              <a:ext cx="6983440" cy="532342"/>
            </a:xfrm>
            <a:prstGeom prst="rect">
              <a:avLst/>
            </a:prstGeom>
          </p:spPr>
          <p:txBody>
            <a:bodyPr lIns="0" tIns="0" rIns="0" bIns="0" rtlCol="0" anchor="t">
              <a:spAutoFit/>
            </a:bodyPr>
            <a:lstStyle/>
            <a:p>
              <a:pPr>
                <a:lnSpc>
                  <a:spcPts val="3250"/>
                </a:lnSpc>
              </a:pPr>
              <a:r>
                <a:rPr lang="en-US" sz="2500">
                  <a:solidFill>
                    <a:srgbClr val="000000"/>
                  </a:solidFill>
                  <a:latin typeface="Clear Sans Regular Bold"/>
                </a:rPr>
                <a:t>www.cheapinterstatemovers.com</a:t>
              </a:r>
            </a:p>
          </p:txBody>
        </p:sp>
        <p:sp>
          <p:nvSpPr>
            <p:cNvPr id="12" name="AutoShape 12"/>
            <p:cNvSpPr/>
            <p:nvPr/>
          </p:nvSpPr>
          <p:spPr>
            <a:xfrm>
              <a:off x="0" y="6423887"/>
              <a:ext cx="2728235" cy="48322"/>
            </a:xfrm>
            <a:prstGeom prst="rect">
              <a:avLst/>
            </a:prstGeom>
            <a:solidFill>
              <a:srgbClr val="000000"/>
            </a:solidFill>
          </p:spPr>
        </p:sp>
      </p:grpSp>
      <p:pic>
        <p:nvPicPr>
          <p:cNvPr id="13" name="Picture 13"/>
          <p:cNvPicPr>
            <a:picLocks noChangeAspect="1"/>
          </p:cNvPicPr>
          <p:nvPr/>
        </p:nvPicPr>
        <p:blipFill>
          <a:blip r:embed="rId3"/>
          <a:srcRect l="21506" r="24296"/>
          <a:stretch>
            <a:fillRect/>
          </a:stretch>
        </p:blipFill>
        <p:spPr>
          <a:xfrm>
            <a:off x="9144000" y="19050"/>
            <a:ext cx="8336980" cy="1026795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187</Words>
  <Application>Microsoft Office PowerPoint</Application>
  <PresentationFormat>Custom</PresentationFormat>
  <Paragraphs>20</Paragraphs>
  <Slides>5</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vt:i4>
      </vt:variant>
    </vt:vector>
  </HeadingPairs>
  <TitlesOfParts>
    <vt:vector size="15" baseType="lpstr">
      <vt:lpstr>Open Sans Extra Bold</vt:lpstr>
      <vt:lpstr>Frank Ruhl Libre Medium Bold</vt:lpstr>
      <vt:lpstr>Clear Sans Regular Bold</vt:lpstr>
      <vt:lpstr>Open Sans</vt:lpstr>
      <vt:lpstr>Calibri</vt:lpstr>
      <vt:lpstr>Arial</vt:lpstr>
      <vt:lpstr>Arimo Bold</vt:lpstr>
      <vt:lpstr>Open Sans Bold</vt:lpstr>
      <vt:lpstr>Frank Ruhl Libre Medium</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Cheap Interstate movers</dc:title>
  <cp:lastModifiedBy>urban movers</cp:lastModifiedBy>
  <cp:revision>4</cp:revision>
  <dcterms:created xsi:type="dcterms:W3CDTF">2006-08-16T00:00:00Z</dcterms:created>
  <dcterms:modified xsi:type="dcterms:W3CDTF">2021-08-03T05:50:58Z</dcterms:modified>
  <dc:identifier>DAEmA1YYwK8</dc:identifier>
</cp:coreProperties>
</file>