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9" r:id="rId2"/>
    <p:sldId id="267" r:id="rId3"/>
    <p:sldId id="256" r:id="rId4"/>
    <p:sldId id="257" r:id="rId5"/>
    <p:sldId id="258" r:id="rId6"/>
    <p:sldId id="259" r:id="rId7"/>
    <p:sldId id="260" r:id="rId8"/>
    <p:sldId id="261" r:id="rId9"/>
    <p:sldId id="262" r:id="rId10"/>
    <p:sldId id="266" r:id="rId11"/>
    <p:sldId id="270" r:id="rId12"/>
    <p:sldId id="263" r:id="rId13"/>
    <p:sldId id="264" r:id="rId14"/>
    <p:sldId id="265" r:id="rId15"/>
    <p:sldId id="268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2" d="100"/>
          <a:sy n="82" d="100"/>
        </p:scale>
        <p:origin x="-156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C1E5E2-5704-4AEB-B2D1-8AFEC8DA7039}" type="datetimeFigureOut">
              <a:rPr lang="en-US" smtClean="0"/>
              <a:t>2/8/2019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C825D4-88CB-4376-85DA-C1ADB402DA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35608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C1E5E2-5704-4AEB-B2D1-8AFEC8DA7039}" type="datetimeFigureOut">
              <a:rPr lang="en-US" smtClean="0"/>
              <a:t>2/8/2019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C825D4-88CB-4376-85DA-C1ADB402DA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08042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C1E5E2-5704-4AEB-B2D1-8AFEC8DA7039}" type="datetimeFigureOut">
              <a:rPr lang="en-US" smtClean="0"/>
              <a:t>2/8/2019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C825D4-88CB-4376-85DA-C1ADB402DA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09050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C1E5E2-5704-4AEB-B2D1-8AFEC8DA7039}" type="datetimeFigureOut">
              <a:rPr lang="en-US" smtClean="0"/>
              <a:t>2/8/2019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C825D4-88CB-4376-85DA-C1ADB402DA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86689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C1E5E2-5704-4AEB-B2D1-8AFEC8DA7039}" type="datetimeFigureOut">
              <a:rPr lang="en-US" smtClean="0"/>
              <a:t>2/8/2019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C825D4-88CB-4376-85DA-C1ADB402DA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41253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C1E5E2-5704-4AEB-B2D1-8AFEC8DA7039}" type="datetimeFigureOut">
              <a:rPr lang="en-US" smtClean="0"/>
              <a:t>2/8/2019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C825D4-88CB-4376-85DA-C1ADB402DA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83036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C1E5E2-5704-4AEB-B2D1-8AFEC8DA7039}" type="datetimeFigureOut">
              <a:rPr lang="en-US" smtClean="0"/>
              <a:t>2/8/2019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C825D4-88CB-4376-85DA-C1ADB402DA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67543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C1E5E2-5704-4AEB-B2D1-8AFEC8DA7039}" type="datetimeFigureOut">
              <a:rPr lang="en-US" smtClean="0"/>
              <a:t>2/8/2019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C825D4-88CB-4376-85DA-C1ADB402DA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63036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C1E5E2-5704-4AEB-B2D1-8AFEC8DA7039}" type="datetimeFigureOut">
              <a:rPr lang="en-US" smtClean="0"/>
              <a:t>2/8/2019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C825D4-88CB-4376-85DA-C1ADB402DA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70893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C1E5E2-5704-4AEB-B2D1-8AFEC8DA7039}" type="datetimeFigureOut">
              <a:rPr lang="en-US" smtClean="0"/>
              <a:t>2/8/2019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C825D4-88CB-4376-85DA-C1ADB402DA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65111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C1E5E2-5704-4AEB-B2D1-8AFEC8DA7039}" type="datetimeFigureOut">
              <a:rPr lang="en-US" smtClean="0"/>
              <a:t>2/8/2019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C825D4-88CB-4376-85DA-C1ADB402DA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42781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C1E5E2-5704-4AEB-B2D1-8AFEC8DA7039}" type="datetimeFigureOut">
              <a:rPr lang="en-US" smtClean="0"/>
              <a:t>2/8/2019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C825D4-88CB-4376-85DA-C1ADB402DA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12721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7" Type="http://schemas.openxmlformats.org/officeDocument/2006/relationships/image" Target="../media/image3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gif"/><Relationship Id="rId5" Type="http://schemas.openxmlformats.org/officeDocument/2006/relationships/image" Target="../media/image1.wmf"/><Relationship Id="rId4" Type="http://schemas.openxmlformats.org/officeDocument/2006/relationships/audio" Target="../media/audio3.wav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gi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4" name="AutoShape 4"/>
          <p:cNvSpPr>
            <a:spLocks noChangeAspect="1" noChangeArrowheads="1"/>
          </p:cNvSpPr>
          <p:nvPr/>
        </p:nvSpPr>
        <p:spPr bwMode="auto">
          <a:xfrm>
            <a:off x="457200" y="3810000"/>
            <a:ext cx="8686800" cy="2133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 algn="ctr">
              <a:spcBef>
                <a:spcPct val="20000"/>
              </a:spcBef>
            </a:pPr>
            <a:r>
              <a:rPr lang="en-US" altLang="vi-VN" sz="4400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QUÝ THẦY CÔ VỀ VỚI BUỔI BÁO CÁO CHUYÊN ĐỀ</a:t>
            </a:r>
            <a:endParaRPr lang="en-US" altLang="vi-VN" sz="4400" dirty="0">
              <a:solidFill>
                <a:srgbClr val="FF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7045" name="WordArt 5">
            <a:hlinkClick r:id="" action="ppaction://noaction">
              <a:snd r:embed="rId4" name="applause.wav"/>
            </a:hlinkClick>
            <a:hlinkHover r:id="" action="ppaction://noaction">
              <a:snd r:embed="rId4" name="applause.wav"/>
            </a:hlinkHover>
          </p:cNvPr>
          <p:cNvSpPr>
            <a:spLocks noChangeArrowheads="1" noChangeShapeType="1" noTextEdit="1"/>
          </p:cNvSpPr>
          <p:nvPr/>
        </p:nvSpPr>
        <p:spPr bwMode="auto">
          <a:xfrm>
            <a:off x="1422400" y="855663"/>
            <a:ext cx="6019800" cy="2438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48917"/>
              </a:avLst>
            </a:prstTxWarp>
          </a:bodyPr>
          <a:lstStyle/>
          <a:p>
            <a:pPr algn="ctr"/>
            <a:r>
              <a:rPr lang="en-US" sz="3600" b="1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Kính chào</a:t>
            </a:r>
          </a:p>
        </p:txBody>
      </p:sp>
      <p:pic>
        <p:nvPicPr>
          <p:cNvPr id="2052" name="Picture 6" descr="POINTSTA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047750"/>
            <a:ext cx="808038" cy="71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3" name="Picture 7" descr="POINTSTA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346200" cy="1192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4" name="Picture 8" descr="POINTSTA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0313" y="0"/>
            <a:ext cx="808037" cy="71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5" name="Picture 9" descr="POINTSTA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665788"/>
            <a:ext cx="1346200" cy="1192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6" name="Picture 10" descr="POINTSTA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97800" y="0"/>
            <a:ext cx="1346200" cy="1192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7" name="Picture 11" descr="POINTSTA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97800" y="5665788"/>
            <a:ext cx="1346200" cy="1192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8" name="Picture 12" descr="POINTSTA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6142038"/>
            <a:ext cx="808038" cy="715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9" name="Picture 13" descr="POINTSTA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35963" y="1295400"/>
            <a:ext cx="808037" cy="71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60" name="Picture 14" descr="POINTSTA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35963" y="4953000"/>
            <a:ext cx="808037" cy="71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61" name="Picture 15" descr="POINTSTA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4200" y="6142038"/>
            <a:ext cx="808038" cy="715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62" name="Picture 16" descr="POINTSTA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6600" y="0"/>
            <a:ext cx="808038" cy="71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63" name="Picture 17" descr="POINTSTA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953000"/>
            <a:ext cx="808038" cy="71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64" name="Picture 18" descr="Fireworks-09"/>
          <p:cNvPicPr>
            <a:picLocks noChangeAspect="1" noChangeArrowheads="1" noCrop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4175" y="685800"/>
            <a:ext cx="2205038" cy="5618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65" name="Picture 19" descr="Fireworks-09"/>
          <p:cNvPicPr>
            <a:picLocks noChangeAspect="1" noChangeArrowheads="1" noCrop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1349865">
            <a:off x="7091363" y="1014413"/>
            <a:ext cx="2063750" cy="525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87060" name="Group 20"/>
          <p:cNvGrpSpPr>
            <a:grpSpLocks/>
          </p:cNvGrpSpPr>
          <p:nvPr/>
        </p:nvGrpSpPr>
        <p:grpSpPr bwMode="auto">
          <a:xfrm flipH="1">
            <a:off x="4284663" y="5084763"/>
            <a:ext cx="1295400" cy="381000"/>
            <a:chOff x="2451" y="2927"/>
            <a:chExt cx="1203" cy="998"/>
          </a:xfrm>
        </p:grpSpPr>
        <p:sp>
          <p:nvSpPr>
            <p:cNvPr id="2093" name="AutoShape 21"/>
            <p:cNvSpPr>
              <a:spLocks noChangeArrowheads="1"/>
            </p:cNvSpPr>
            <p:nvPr/>
          </p:nvSpPr>
          <p:spPr bwMode="auto">
            <a:xfrm rot="5191171">
              <a:off x="2554" y="2824"/>
              <a:ext cx="998" cy="1203"/>
            </a:xfrm>
            <a:prstGeom prst="star4">
              <a:avLst>
                <a:gd name="adj" fmla="val 12500"/>
              </a:avLst>
            </a:prstGeom>
            <a:gradFill rotWithShape="1">
              <a:gsLst>
                <a:gs pos="0">
                  <a:schemeClr val="tx1"/>
                </a:gs>
                <a:gs pos="100000">
                  <a:schemeClr val="tx1"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vi-VN" altLang="vi-VN"/>
            </a:p>
          </p:txBody>
        </p:sp>
        <p:sp>
          <p:nvSpPr>
            <p:cNvPr id="2094" name="AutoShape 22"/>
            <p:cNvSpPr>
              <a:spLocks noChangeArrowheads="1"/>
            </p:cNvSpPr>
            <p:nvPr/>
          </p:nvSpPr>
          <p:spPr bwMode="auto">
            <a:xfrm rot="7063900">
              <a:off x="2811" y="3189"/>
              <a:ext cx="520" cy="477"/>
            </a:xfrm>
            <a:prstGeom prst="star4">
              <a:avLst>
                <a:gd name="adj" fmla="val 12500"/>
              </a:avLst>
            </a:prstGeom>
            <a:gradFill rotWithShape="1">
              <a:gsLst>
                <a:gs pos="0">
                  <a:schemeClr val="tx1"/>
                </a:gs>
                <a:gs pos="100000">
                  <a:schemeClr val="tx1"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vi-VN" altLang="vi-VN"/>
            </a:p>
          </p:txBody>
        </p:sp>
      </p:grpSp>
      <p:grpSp>
        <p:nvGrpSpPr>
          <p:cNvPr id="87063" name="Group 23"/>
          <p:cNvGrpSpPr>
            <a:grpSpLocks/>
          </p:cNvGrpSpPr>
          <p:nvPr/>
        </p:nvGrpSpPr>
        <p:grpSpPr bwMode="auto">
          <a:xfrm>
            <a:off x="6084888" y="4724400"/>
            <a:ext cx="1828800" cy="1371600"/>
            <a:chOff x="2451" y="2927"/>
            <a:chExt cx="1203" cy="998"/>
          </a:xfrm>
        </p:grpSpPr>
        <p:sp>
          <p:nvSpPr>
            <p:cNvPr id="2091" name="AutoShape 24"/>
            <p:cNvSpPr>
              <a:spLocks noChangeArrowheads="1"/>
            </p:cNvSpPr>
            <p:nvPr/>
          </p:nvSpPr>
          <p:spPr bwMode="auto">
            <a:xfrm rot="5191171">
              <a:off x="2554" y="2824"/>
              <a:ext cx="998" cy="1203"/>
            </a:xfrm>
            <a:prstGeom prst="star4">
              <a:avLst>
                <a:gd name="adj" fmla="val 12500"/>
              </a:avLst>
            </a:prstGeom>
            <a:gradFill rotWithShape="1">
              <a:gsLst>
                <a:gs pos="0">
                  <a:srgbClr val="FF00FF"/>
                </a:gs>
                <a:gs pos="100000">
                  <a:schemeClr val="bg2"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vi-VN" altLang="vi-VN"/>
            </a:p>
          </p:txBody>
        </p:sp>
        <p:sp>
          <p:nvSpPr>
            <p:cNvPr id="2092" name="AutoShape 25"/>
            <p:cNvSpPr>
              <a:spLocks noChangeArrowheads="1"/>
            </p:cNvSpPr>
            <p:nvPr/>
          </p:nvSpPr>
          <p:spPr bwMode="auto">
            <a:xfrm rot="7063900">
              <a:off x="2811" y="3189"/>
              <a:ext cx="520" cy="477"/>
            </a:xfrm>
            <a:prstGeom prst="star4">
              <a:avLst>
                <a:gd name="adj" fmla="val 12500"/>
              </a:avLst>
            </a:prstGeom>
            <a:gradFill rotWithShape="1">
              <a:gsLst>
                <a:gs pos="0">
                  <a:srgbClr val="FF00FF"/>
                </a:gs>
                <a:gs pos="100000">
                  <a:schemeClr val="bg2"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vi-VN" altLang="vi-VN"/>
            </a:p>
          </p:txBody>
        </p:sp>
      </p:grpSp>
      <p:grpSp>
        <p:nvGrpSpPr>
          <p:cNvPr id="87066" name="Group 26"/>
          <p:cNvGrpSpPr>
            <a:grpSpLocks/>
          </p:cNvGrpSpPr>
          <p:nvPr/>
        </p:nvGrpSpPr>
        <p:grpSpPr bwMode="auto">
          <a:xfrm flipH="1">
            <a:off x="2133600" y="327025"/>
            <a:ext cx="1295400" cy="663575"/>
            <a:chOff x="2451" y="2927"/>
            <a:chExt cx="1203" cy="998"/>
          </a:xfrm>
        </p:grpSpPr>
        <p:sp>
          <p:nvSpPr>
            <p:cNvPr id="2089" name="AutoShape 27"/>
            <p:cNvSpPr>
              <a:spLocks noChangeArrowheads="1"/>
            </p:cNvSpPr>
            <p:nvPr/>
          </p:nvSpPr>
          <p:spPr bwMode="auto">
            <a:xfrm rot="5191171">
              <a:off x="2554" y="2824"/>
              <a:ext cx="998" cy="1203"/>
            </a:xfrm>
            <a:prstGeom prst="star4">
              <a:avLst>
                <a:gd name="adj" fmla="val 12500"/>
              </a:avLst>
            </a:prstGeom>
            <a:gradFill rotWithShape="1">
              <a:gsLst>
                <a:gs pos="0">
                  <a:srgbClr val="FF00FF"/>
                </a:gs>
                <a:gs pos="100000">
                  <a:schemeClr val="bg2"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vi-VN" altLang="vi-VN"/>
            </a:p>
          </p:txBody>
        </p:sp>
        <p:sp>
          <p:nvSpPr>
            <p:cNvPr id="2090" name="AutoShape 28"/>
            <p:cNvSpPr>
              <a:spLocks noChangeArrowheads="1"/>
            </p:cNvSpPr>
            <p:nvPr/>
          </p:nvSpPr>
          <p:spPr bwMode="auto">
            <a:xfrm rot="7063900">
              <a:off x="2811" y="3189"/>
              <a:ext cx="520" cy="477"/>
            </a:xfrm>
            <a:prstGeom prst="star4">
              <a:avLst>
                <a:gd name="adj" fmla="val 12500"/>
              </a:avLst>
            </a:prstGeom>
            <a:gradFill rotWithShape="1">
              <a:gsLst>
                <a:gs pos="0">
                  <a:srgbClr val="FF00FF"/>
                </a:gs>
                <a:gs pos="100000">
                  <a:schemeClr val="bg2"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vi-VN" altLang="vi-VN"/>
            </a:p>
          </p:txBody>
        </p:sp>
      </p:grpSp>
      <p:grpSp>
        <p:nvGrpSpPr>
          <p:cNvPr id="87069" name="Group 29"/>
          <p:cNvGrpSpPr>
            <a:grpSpLocks/>
          </p:cNvGrpSpPr>
          <p:nvPr/>
        </p:nvGrpSpPr>
        <p:grpSpPr bwMode="auto">
          <a:xfrm>
            <a:off x="5940425" y="260350"/>
            <a:ext cx="1828800" cy="1371600"/>
            <a:chOff x="2451" y="2927"/>
            <a:chExt cx="1203" cy="998"/>
          </a:xfrm>
        </p:grpSpPr>
        <p:sp>
          <p:nvSpPr>
            <p:cNvPr id="2087" name="AutoShape 30"/>
            <p:cNvSpPr>
              <a:spLocks noChangeArrowheads="1"/>
            </p:cNvSpPr>
            <p:nvPr/>
          </p:nvSpPr>
          <p:spPr bwMode="auto">
            <a:xfrm rot="5191171">
              <a:off x="2554" y="2824"/>
              <a:ext cx="998" cy="1203"/>
            </a:xfrm>
            <a:prstGeom prst="star4">
              <a:avLst>
                <a:gd name="adj" fmla="val 12500"/>
              </a:avLst>
            </a:prstGeom>
            <a:gradFill rotWithShape="1">
              <a:gsLst>
                <a:gs pos="0">
                  <a:schemeClr val="tx1"/>
                </a:gs>
                <a:gs pos="100000">
                  <a:schemeClr val="tx1"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vi-VN" altLang="vi-VN"/>
            </a:p>
          </p:txBody>
        </p:sp>
        <p:sp>
          <p:nvSpPr>
            <p:cNvPr id="2088" name="AutoShape 31"/>
            <p:cNvSpPr>
              <a:spLocks noChangeArrowheads="1"/>
            </p:cNvSpPr>
            <p:nvPr/>
          </p:nvSpPr>
          <p:spPr bwMode="auto">
            <a:xfrm rot="7063900">
              <a:off x="2811" y="3189"/>
              <a:ext cx="520" cy="477"/>
            </a:xfrm>
            <a:prstGeom prst="star4">
              <a:avLst>
                <a:gd name="adj" fmla="val 12500"/>
              </a:avLst>
            </a:prstGeom>
            <a:gradFill rotWithShape="1">
              <a:gsLst>
                <a:gs pos="0">
                  <a:schemeClr val="tx1"/>
                </a:gs>
                <a:gs pos="100000">
                  <a:schemeClr val="tx1"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vi-VN" altLang="vi-VN"/>
            </a:p>
          </p:txBody>
        </p:sp>
      </p:grpSp>
      <p:grpSp>
        <p:nvGrpSpPr>
          <p:cNvPr id="87072" name="Group 32"/>
          <p:cNvGrpSpPr>
            <a:grpSpLocks/>
          </p:cNvGrpSpPr>
          <p:nvPr/>
        </p:nvGrpSpPr>
        <p:grpSpPr bwMode="auto">
          <a:xfrm flipH="1">
            <a:off x="1676400" y="2514600"/>
            <a:ext cx="1295400" cy="381000"/>
            <a:chOff x="2451" y="2927"/>
            <a:chExt cx="1203" cy="998"/>
          </a:xfrm>
        </p:grpSpPr>
        <p:sp>
          <p:nvSpPr>
            <p:cNvPr id="2085" name="AutoShape 33"/>
            <p:cNvSpPr>
              <a:spLocks noChangeArrowheads="1"/>
            </p:cNvSpPr>
            <p:nvPr/>
          </p:nvSpPr>
          <p:spPr bwMode="auto">
            <a:xfrm rot="5191171">
              <a:off x="2554" y="2824"/>
              <a:ext cx="998" cy="1203"/>
            </a:xfrm>
            <a:prstGeom prst="star4">
              <a:avLst>
                <a:gd name="adj" fmla="val 12500"/>
              </a:avLst>
            </a:prstGeom>
            <a:gradFill rotWithShape="1">
              <a:gsLst>
                <a:gs pos="0">
                  <a:schemeClr val="tx1"/>
                </a:gs>
                <a:gs pos="100000">
                  <a:schemeClr val="tx1"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vi-VN" altLang="vi-VN"/>
            </a:p>
          </p:txBody>
        </p:sp>
        <p:sp>
          <p:nvSpPr>
            <p:cNvPr id="2086" name="AutoShape 34"/>
            <p:cNvSpPr>
              <a:spLocks noChangeArrowheads="1"/>
            </p:cNvSpPr>
            <p:nvPr/>
          </p:nvSpPr>
          <p:spPr bwMode="auto">
            <a:xfrm rot="7063900">
              <a:off x="2811" y="3189"/>
              <a:ext cx="520" cy="477"/>
            </a:xfrm>
            <a:prstGeom prst="star4">
              <a:avLst>
                <a:gd name="adj" fmla="val 12500"/>
              </a:avLst>
            </a:prstGeom>
            <a:gradFill rotWithShape="1">
              <a:gsLst>
                <a:gs pos="0">
                  <a:schemeClr val="tx1"/>
                </a:gs>
                <a:gs pos="100000">
                  <a:schemeClr val="tx1"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vi-VN" altLang="vi-VN"/>
            </a:p>
          </p:txBody>
        </p:sp>
      </p:grpSp>
      <p:grpSp>
        <p:nvGrpSpPr>
          <p:cNvPr id="87075" name="Group 35"/>
          <p:cNvGrpSpPr>
            <a:grpSpLocks/>
          </p:cNvGrpSpPr>
          <p:nvPr/>
        </p:nvGrpSpPr>
        <p:grpSpPr bwMode="auto">
          <a:xfrm>
            <a:off x="3851275" y="1773238"/>
            <a:ext cx="1838325" cy="563562"/>
            <a:chOff x="2451" y="2927"/>
            <a:chExt cx="1203" cy="998"/>
          </a:xfrm>
        </p:grpSpPr>
        <p:sp>
          <p:nvSpPr>
            <p:cNvPr id="2083" name="AutoShape 36"/>
            <p:cNvSpPr>
              <a:spLocks noChangeArrowheads="1"/>
            </p:cNvSpPr>
            <p:nvPr/>
          </p:nvSpPr>
          <p:spPr bwMode="auto">
            <a:xfrm rot="5191171">
              <a:off x="2554" y="2824"/>
              <a:ext cx="998" cy="1203"/>
            </a:xfrm>
            <a:prstGeom prst="star4">
              <a:avLst>
                <a:gd name="adj" fmla="val 12500"/>
              </a:avLst>
            </a:prstGeom>
            <a:gradFill rotWithShape="1">
              <a:gsLst>
                <a:gs pos="0">
                  <a:srgbClr val="FF00FF"/>
                </a:gs>
                <a:gs pos="100000">
                  <a:schemeClr val="bg2"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vi-VN" altLang="vi-VN"/>
            </a:p>
          </p:txBody>
        </p:sp>
        <p:sp>
          <p:nvSpPr>
            <p:cNvPr id="2084" name="AutoShape 37"/>
            <p:cNvSpPr>
              <a:spLocks noChangeArrowheads="1"/>
            </p:cNvSpPr>
            <p:nvPr/>
          </p:nvSpPr>
          <p:spPr bwMode="auto">
            <a:xfrm rot="7063900">
              <a:off x="2811" y="3189"/>
              <a:ext cx="520" cy="477"/>
            </a:xfrm>
            <a:prstGeom prst="star4">
              <a:avLst>
                <a:gd name="adj" fmla="val 12500"/>
              </a:avLst>
            </a:prstGeom>
            <a:gradFill rotWithShape="1">
              <a:gsLst>
                <a:gs pos="0">
                  <a:srgbClr val="FF00FF"/>
                </a:gs>
                <a:gs pos="100000">
                  <a:schemeClr val="bg2"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vi-VN" altLang="vi-VN"/>
            </a:p>
          </p:txBody>
        </p:sp>
      </p:grpSp>
      <p:grpSp>
        <p:nvGrpSpPr>
          <p:cNvPr id="87078" name="Group 38"/>
          <p:cNvGrpSpPr>
            <a:grpSpLocks/>
          </p:cNvGrpSpPr>
          <p:nvPr/>
        </p:nvGrpSpPr>
        <p:grpSpPr bwMode="auto">
          <a:xfrm flipH="1">
            <a:off x="6443663" y="2492375"/>
            <a:ext cx="1295400" cy="739775"/>
            <a:chOff x="2451" y="2927"/>
            <a:chExt cx="1203" cy="998"/>
          </a:xfrm>
        </p:grpSpPr>
        <p:sp>
          <p:nvSpPr>
            <p:cNvPr id="2081" name="AutoShape 39"/>
            <p:cNvSpPr>
              <a:spLocks noChangeArrowheads="1"/>
            </p:cNvSpPr>
            <p:nvPr/>
          </p:nvSpPr>
          <p:spPr bwMode="auto">
            <a:xfrm rot="5191171">
              <a:off x="2554" y="2824"/>
              <a:ext cx="998" cy="1203"/>
            </a:xfrm>
            <a:prstGeom prst="star4">
              <a:avLst>
                <a:gd name="adj" fmla="val 12500"/>
              </a:avLst>
            </a:prstGeom>
            <a:gradFill rotWithShape="1">
              <a:gsLst>
                <a:gs pos="0">
                  <a:srgbClr val="00FF00"/>
                </a:gs>
                <a:gs pos="100000">
                  <a:srgbClr val="99FF99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vi-VN" altLang="vi-VN"/>
            </a:p>
          </p:txBody>
        </p:sp>
        <p:sp>
          <p:nvSpPr>
            <p:cNvPr id="2082" name="AutoShape 40"/>
            <p:cNvSpPr>
              <a:spLocks noChangeArrowheads="1"/>
            </p:cNvSpPr>
            <p:nvPr/>
          </p:nvSpPr>
          <p:spPr bwMode="auto">
            <a:xfrm rot="7063900">
              <a:off x="2811" y="3189"/>
              <a:ext cx="520" cy="477"/>
            </a:xfrm>
            <a:prstGeom prst="star4">
              <a:avLst>
                <a:gd name="adj" fmla="val 12500"/>
              </a:avLst>
            </a:prstGeom>
            <a:gradFill rotWithShape="1">
              <a:gsLst>
                <a:gs pos="0">
                  <a:srgbClr val="00FF00"/>
                </a:gs>
                <a:gs pos="100000">
                  <a:srgbClr val="99FF99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vi-VN" altLang="vi-VN"/>
            </a:p>
          </p:txBody>
        </p:sp>
      </p:grpSp>
      <p:grpSp>
        <p:nvGrpSpPr>
          <p:cNvPr id="87081" name="Group 41"/>
          <p:cNvGrpSpPr>
            <a:grpSpLocks/>
          </p:cNvGrpSpPr>
          <p:nvPr/>
        </p:nvGrpSpPr>
        <p:grpSpPr bwMode="auto">
          <a:xfrm flipH="1">
            <a:off x="5486400" y="3352800"/>
            <a:ext cx="1295400" cy="381000"/>
            <a:chOff x="2451" y="2927"/>
            <a:chExt cx="1203" cy="998"/>
          </a:xfrm>
        </p:grpSpPr>
        <p:sp>
          <p:nvSpPr>
            <p:cNvPr id="2079" name="AutoShape 42"/>
            <p:cNvSpPr>
              <a:spLocks noChangeArrowheads="1"/>
            </p:cNvSpPr>
            <p:nvPr/>
          </p:nvSpPr>
          <p:spPr bwMode="auto">
            <a:xfrm rot="5191171">
              <a:off x="2554" y="2824"/>
              <a:ext cx="998" cy="1203"/>
            </a:xfrm>
            <a:prstGeom prst="star4">
              <a:avLst>
                <a:gd name="adj" fmla="val 12500"/>
              </a:avLst>
            </a:prstGeom>
            <a:gradFill rotWithShape="1">
              <a:gsLst>
                <a:gs pos="0">
                  <a:schemeClr val="tx1"/>
                </a:gs>
                <a:gs pos="100000">
                  <a:schemeClr val="tx1"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vi-VN" altLang="vi-VN"/>
            </a:p>
          </p:txBody>
        </p:sp>
        <p:sp>
          <p:nvSpPr>
            <p:cNvPr id="2080" name="AutoShape 43"/>
            <p:cNvSpPr>
              <a:spLocks noChangeArrowheads="1"/>
            </p:cNvSpPr>
            <p:nvPr/>
          </p:nvSpPr>
          <p:spPr bwMode="auto">
            <a:xfrm rot="7063900">
              <a:off x="2811" y="3189"/>
              <a:ext cx="520" cy="477"/>
            </a:xfrm>
            <a:prstGeom prst="star4">
              <a:avLst>
                <a:gd name="adj" fmla="val 12500"/>
              </a:avLst>
            </a:prstGeom>
            <a:gradFill rotWithShape="1">
              <a:gsLst>
                <a:gs pos="0">
                  <a:schemeClr val="tx1"/>
                </a:gs>
                <a:gs pos="100000">
                  <a:schemeClr val="tx1"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vi-VN" altLang="vi-VN"/>
            </a:p>
          </p:txBody>
        </p:sp>
      </p:grpSp>
      <p:pic>
        <p:nvPicPr>
          <p:cNvPr id="2074" name="Picture 44" descr="Fireworks-02"/>
          <p:cNvPicPr>
            <a:picLocks noChangeAspect="1" noChangeArrowheads="1" noCrop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800397">
            <a:off x="7707313" y="0"/>
            <a:ext cx="1436687" cy="1504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7085" name="Picture 45" descr="Fireworks-02"/>
          <p:cNvPicPr>
            <a:picLocks noChangeAspect="1" noChangeArrowheads="1" noCrop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66700" y="-111125"/>
            <a:ext cx="1746250" cy="182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87086" name="Group 46"/>
          <p:cNvGrpSpPr>
            <a:grpSpLocks/>
          </p:cNvGrpSpPr>
          <p:nvPr/>
        </p:nvGrpSpPr>
        <p:grpSpPr bwMode="auto">
          <a:xfrm flipH="1">
            <a:off x="5029200" y="2644775"/>
            <a:ext cx="2862263" cy="1698625"/>
            <a:chOff x="2451" y="2927"/>
            <a:chExt cx="1203" cy="998"/>
          </a:xfrm>
        </p:grpSpPr>
        <p:sp>
          <p:nvSpPr>
            <p:cNvPr id="2077" name="AutoShape 47"/>
            <p:cNvSpPr>
              <a:spLocks noChangeArrowheads="1"/>
            </p:cNvSpPr>
            <p:nvPr/>
          </p:nvSpPr>
          <p:spPr bwMode="auto">
            <a:xfrm rot="5191171">
              <a:off x="2554" y="2824"/>
              <a:ext cx="998" cy="1203"/>
            </a:xfrm>
            <a:prstGeom prst="star4">
              <a:avLst>
                <a:gd name="adj" fmla="val 12500"/>
              </a:avLst>
            </a:prstGeom>
            <a:gradFill rotWithShape="1">
              <a:gsLst>
                <a:gs pos="0">
                  <a:srgbClr val="00FF00"/>
                </a:gs>
                <a:gs pos="100000">
                  <a:srgbClr val="99FF99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vi-VN" altLang="vi-VN"/>
            </a:p>
          </p:txBody>
        </p:sp>
        <p:sp>
          <p:nvSpPr>
            <p:cNvPr id="2078" name="AutoShape 48"/>
            <p:cNvSpPr>
              <a:spLocks noChangeArrowheads="1"/>
            </p:cNvSpPr>
            <p:nvPr/>
          </p:nvSpPr>
          <p:spPr bwMode="auto">
            <a:xfrm rot="7063900">
              <a:off x="2811" y="3189"/>
              <a:ext cx="520" cy="477"/>
            </a:xfrm>
            <a:prstGeom prst="star4">
              <a:avLst>
                <a:gd name="adj" fmla="val 12500"/>
              </a:avLst>
            </a:prstGeom>
            <a:gradFill rotWithShape="1">
              <a:gsLst>
                <a:gs pos="0">
                  <a:srgbClr val="00FF00"/>
                </a:gs>
                <a:gs pos="100000">
                  <a:srgbClr val="99FF99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vi-VN" altLang="vi-VN"/>
            </a:p>
          </p:txBody>
        </p:sp>
      </p:grpSp>
    </p:spTree>
    <p:extLst>
      <p:ext uri="{BB962C8B-B14F-4D97-AF65-F5344CB8AC3E}">
        <p14:creationId xmlns:p14="http://schemas.microsoft.com/office/powerpoint/2010/main" val="38203082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70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385" decel="100000"/>
                                        <p:tgtEl>
                                          <p:spTgt spid="8704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1" dur="385" decel="100000"/>
                                        <p:tgtEl>
                                          <p:spTgt spid="87045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2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87045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3" dur="385" fill="hold"/>
                                        <p:tgtEl>
                                          <p:spTgt spid="870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4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870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5" dur="385" fill="hold"/>
                                        <p:tgtEl>
                                          <p:spTgt spid="870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6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870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7" presetID="35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8" dur="100" fill="hold"/>
                                        <p:tgtEl>
                                          <p:spTgt spid="87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bomb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9" presetID="35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0" dur="1000" fill="hold"/>
                                        <p:tgtEl>
                                          <p:spTgt spid="870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bomb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1" presetID="35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2" dur="90" fill="hold"/>
                                        <p:tgtEl>
                                          <p:spTgt spid="870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bomb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3" presetID="35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4" dur="600" fill="hold"/>
                                        <p:tgtEl>
                                          <p:spTgt spid="870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bomb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5" presetID="35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6" dur="150" fill="hold"/>
                                        <p:tgtEl>
                                          <p:spTgt spid="870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bomb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7" presetID="35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8" dur="1000" fill="hold"/>
                                        <p:tgtEl>
                                          <p:spTgt spid="87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9" presetID="35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0" dur="400" fill="hold"/>
                                        <p:tgtEl>
                                          <p:spTgt spid="87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bomb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31" presetID="35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2" dur="350" fill="hold"/>
                                        <p:tgtEl>
                                          <p:spTgt spid="87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bomb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34" presetID="9" presetClass="entr" presetSubtype="0" repeatCount="indefinite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8708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bomb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37" presetID="35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8" dur="400" fill="hold"/>
                                        <p:tgtEl>
                                          <p:spTgt spid="87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7044" grpId="0"/>
      <p:bldP spid="87045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914400" y="1447800"/>
            <a:ext cx="7848600" cy="16927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en-US" sz="2600" dirty="0" err="1" smtClean="0">
                <a:latin typeface="Times New Roman" pitchFamily="18" charset="0"/>
                <a:cs typeface="Times New Roman" pitchFamily="18" charset="0"/>
              </a:rPr>
              <a:t>Trong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nhà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trường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cần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đặt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ra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những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quy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định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cụ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thể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trong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cách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ứng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xử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với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thầy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cô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bạn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bè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Và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có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hình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thức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xử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 smtClean="0">
                <a:latin typeface="Times New Roman" pitchFamily="18" charset="0"/>
                <a:cs typeface="Times New Roman" pitchFamily="18" charset="0"/>
              </a:rPr>
              <a:t>phạt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răn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đe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đối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với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những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hành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vi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không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đúng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trong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giao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tiếp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ứng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xử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với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thầy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cô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bạn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bè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và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người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lớn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tuổi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. </a:t>
            </a:r>
          </a:p>
        </p:txBody>
      </p:sp>
      <p:sp>
        <p:nvSpPr>
          <p:cNvPr id="6" name="Rectangle 5"/>
          <p:cNvSpPr/>
          <p:nvPr/>
        </p:nvSpPr>
        <p:spPr>
          <a:xfrm>
            <a:off x="609600" y="990600"/>
            <a:ext cx="3060453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600" b="1" dirty="0" smtClean="0">
                <a:latin typeface="Times New Roman" pitchFamily="18" charset="0"/>
                <a:cs typeface="Times New Roman" pitchFamily="18" charset="0"/>
              </a:rPr>
              <a:t>3.1 </a:t>
            </a:r>
            <a:r>
              <a:rPr lang="en-US" sz="2600" b="1" dirty="0" err="1" smtClean="0">
                <a:latin typeface="Times New Roman" pitchFamily="18" charset="0"/>
                <a:cs typeface="Times New Roman" pitchFamily="18" charset="0"/>
              </a:rPr>
              <a:t>Giải</a:t>
            </a:r>
            <a:r>
              <a:rPr lang="en-US" sz="2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b="1" dirty="0" err="1" smtClean="0">
                <a:latin typeface="Times New Roman" pitchFamily="18" charset="0"/>
                <a:cs typeface="Times New Roman" pitchFamily="18" charset="0"/>
              </a:rPr>
              <a:t>pháp</a:t>
            </a:r>
            <a:r>
              <a:rPr lang="en-US" sz="2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b="1" dirty="0" err="1" smtClean="0">
                <a:latin typeface="Times New Roman" pitchFamily="18" charset="0"/>
                <a:cs typeface="Times New Roman" pitchFamily="18" charset="0"/>
              </a:rPr>
              <a:t>chung</a:t>
            </a:r>
            <a:endParaRPr lang="en-US" sz="2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WordArt 64"/>
          <p:cNvSpPr>
            <a:spLocks noChangeArrowheads="1" noChangeShapeType="1" noTextEdit="1"/>
          </p:cNvSpPr>
          <p:nvPr/>
        </p:nvSpPr>
        <p:spPr bwMode="auto">
          <a:xfrm>
            <a:off x="76200" y="152400"/>
            <a:ext cx="8915400" cy="838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 dirty="0">
                <a:ln w="19050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/>
                <a:cs typeface="Times New Roman"/>
              </a:rPr>
              <a:t>GIÁO DỤC KỸ NĂNG </a:t>
            </a:r>
            <a:r>
              <a:rPr lang="en-US" sz="3600" kern="10" dirty="0" smtClean="0">
                <a:ln w="19050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/>
                <a:cs typeface="Times New Roman"/>
              </a:rPr>
              <a:t>GIAO TIẾP ỨNG XỬ VỚI THÀY CÔ, BẠN BÈ VÀ NGƯỜI LỚN</a:t>
            </a:r>
            <a:endParaRPr lang="en-US" sz="3600" kern="10" dirty="0">
              <a:ln w="19050">
                <a:solidFill>
                  <a:srgbClr val="FF0000"/>
                </a:solidFill>
                <a:round/>
                <a:headEnd/>
                <a:tailEnd/>
              </a:ln>
              <a:solidFill>
                <a:srgbClr val="FF0000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Times New Roman"/>
              <a:cs typeface="Times New Roman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914400" y="3124200"/>
            <a:ext cx="7848600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en-US" sz="2600" dirty="0" err="1" smtClean="0">
                <a:latin typeface="Times New Roman" pitchFamily="18" charset="0"/>
                <a:cs typeface="Times New Roman" pitchFamily="18" charset="0"/>
              </a:rPr>
              <a:t>Mỗi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thầy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cô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giáo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phải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là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một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tấm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gương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sáng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trong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cách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ứng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xử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với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học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sinh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đồng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nghiệp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và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phụ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huynh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học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sinh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để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học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sinh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học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tập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và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làm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 smtClean="0">
                <a:latin typeface="Times New Roman" pitchFamily="18" charset="0"/>
                <a:cs typeface="Times New Roman" pitchFamily="18" charset="0"/>
              </a:rPr>
              <a:t>theo.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Bởi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thế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, </a:t>
            </a:r>
            <a:r>
              <a:rPr lang="en-US" sz="2600" b="1" dirty="0">
                <a:latin typeface="Times New Roman" pitchFamily="18" charset="0"/>
                <a:cs typeface="Times New Roman" pitchFamily="18" charset="0"/>
              </a:rPr>
              <a:t>William A. </a:t>
            </a:r>
            <a:r>
              <a:rPr lang="en-US" sz="2600" b="1" dirty="0" err="1">
                <a:latin typeface="Times New Roman" pitchFamily="18" charset="0"/>
                <a:cs typeface="Times New Roman" pitchFamily="18" charset="0"/>
              </a:rPr>
              <a:t>Warrd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đã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nói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rằng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: </a:t>
            </a:r>
            <a:r>
              <a:rPr lang="en-US" sz="2600" i="1" dirty="0">
                <a:latin typeface="Times New Roman" pitchFamily="18" charset="0"/>
                <a:cs typeface="Times New Roman" pitchFamily="18" charset="0"/>
              </a:rPr>
              <a:t>“</a:t>
            </a:r>
            <a:r>
              <a:rPr lang="en-US" sz="2600" i="1" dirty="0" err="1">
                <a:latin typeface="Times New Roman" pitchFamily="18" charset="0"/>
                <a:cs typeface="Times New Roman" pitchFamily="18" charset="0"/>
              </a:rPr>
              <a:t>Người</a:t>
            </a:r>
            <a:r>
              <a:rPr lang="en-US" sz="26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i="1" dirty="0" err="1">
                <a:latin typeface="Times New Roman" pitchFamily="18" charset="0"/>
                <a:cs typeface="Times New Roman" pitchFamily="18" charset="0"/>
              </a:rPr>
              <a:t>thầy</a:t>
            </a:r>
            <a:r>
              <a:rPr lang="en-US" sz="26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i="1" dirty="0" err="1">
                <a:latin typeface="Times New Roman" pitchFamily="18" charset="0"/>
                <a:cs typeface="Times New Roman" pitchFamily="18" charset="0"/>
              </a:rPr>
              <a:t>trung</a:t>
            </a:r>
            <a:r>
              <a:rPr lang="en-US" sz="26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i="1" dirty="0" err="1">
                <a:latin typeface="Times New Roman" pitchFamily="18" charset="0"/>
                <a:cs typeface="Times New Roman" pitchFamily="18" charset="0"/>
              </a:rPr>
              <a:t>bình</a:t>
            </a:r>
            <a:r>
              <a:rPr lang="en-US" sz="26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i="1" dirty="0" err="1">
                <a:latin typeface="Times New Roman" pitchFamily="18" charset="0"/>
                <a:cs typeface="Times New Roman" pitchFamily="18" charset="0"/>
              </a:rPr>
              <a:t>chỉ</a:t>
            </a:r>
            <a:r>
              <a:rPr lang="en-US" sz="26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i="1" dirty="0" err="1">
                <a:latin typeface="Times New Roman" pitchFamily="18" charset="0"/>
                <a:cs typeface="Times New Roman" pitchFamily="18" charset="0"/>
              </a:rPr>
              <a:t>biết</a:t>
            </a:r>
            <a:r>
              <a:rPr lang="en-US" sz="26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i="1" dirty="0" err="1">
                <a:latin typeface="Times New Roman" pitchFamily="18" charset="0"/>
                <a:cs typeface="Times New Roman" pitchFamily="18" charset="0"/>
              </a:rPr>
              <a:t>nói</a:t>
            </a:r>
            <a:r>
              <a:rPr lang="en-US" sz="2600" i="1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600" i="1" dirty="0" err="1">
                <a:latin typeface="Times New Roman" pitchFamily="18" charset="0"/>
                <a:cs typeface="Times New Roman" pitchFamily="18" charset="0"/>
              </a:rPr>
              <a:t>người</a:t>
            </a:r>
            <a:r>
              <a:rPr lang="en-US" sz="26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i="1" dirty="0" err="1">
                <a:latin typeface="Times New Roman" pitchFamily="18" charset="0"/>
                <a:cs typeface="Times New Roman" pitchFamily="18" charset="0"/>
              </a:rPr>
              <a:t>thầy</a:t>
            </a:r>
            <a:r>
              <a:rPr lang="en-US" sz="26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i="1" dirty="0" err="1">
                <a:latin typeface="Times New Roman" pitchFamily="18" charset="0"/>
                <a:cs typeface="Times New Roman" pitchFamily="18" charset="0"/>
              </a:rPr>
              <a:t>giỏi</a:t>
            </a:r>
            <a:r>
              <a:rPr lang="en-US" sz="26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i="1" dirty="0" err="1">
                <a:latin typeface="Times New Roman" pitchFamily="18" charset="0"/>
                <a:cs typeface="Times New Roman" pitchFamily="18" charset="0"/>
              </a:rPr>
              <a:t>biết</a:t>
            </a:r>
            <a:r>
              <a:rPr lang="en-US" sz="26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i="1" dirty="0" err="1">
                <a:latin typeface="Times New Roman" pitchFamily="18" charset="0"/>
                <a:cs typeface="Times New Roman" pitchFamily="18" charset="0"/>
              </a:rPr>
              <a:t>giải</a:t>
            </a:r>
            <a:r>
              <a:rPr lang="en-US" sz="26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i="1" dirty="0" err="1">
                <a:latin typeface="Times New Roman" pitchFamily="18" charset="0"/>
                <a:cs typeface="Times New Roman" pitchFamily="18" charset="0"/>
              </a:rPr>
              <a:t>thích</a:t>
            </a:r>
            <a:r>
              <a:rPr lang="en-US" sz="2600" i="1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600" i="1" dirty="0" err="1">
                <a:latin typeface="Times New Roman" pitchFamily="18" charset="0"/>
                <a:cs typeface="Times New Roman" pitchFamily="18" charset="0"/>
              </a:rPr>
              <a:t>người</a:t>
            </a:r>
            <a:r>
              <a:rPr lang="en-US" sz="26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i="1" dirty="0" err="1">
                <a:latin typeface="Times New Roman" pitchFamily="18" charset="0"/>
                <a:cs typeface="Times New Roman" pitchFamily="18" charset="0"/>
              </a:rPr>
              <a:t>thầy</a:t>
            </a:r>
            <a:r>
              <a:rPr lang="en-US" sz="26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i="1" dirty="0" err="1">
                <a:latin typeface="Times New Roman" pitchFamily="18" charset="0"/>
                <a:cs typeface="Times New Roman" pitchFamily="18" charset="0"/>
              </a:rPr>
              <a:t>xuất</a:t>
            </a:r>
            <a:r>
              <a:rPr lang="en-US" sz="26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i="1" dirty="0" err="1">
                <a:latin typeface="Times New Roman" pitchFamily="18" charset="0"/>
                <a:cs typeface="Times New Roman" pitchFamily="18" charset="0"/>
              </a:rPr>
              <a:t>chúng</a:t>
            </a:r>
            <a:r>
              <a:rPr lang="en-US" sz="26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i="1" dirty="0" err="1">
                <a:latin typeface="Times New Roman" pitchFamily="18" charset="0"/>
                <a:cs typeface="Times New Roman" pitchFamily="18" charset="0"/>
              </a:rPr>
              <a:t>biết</a:t>
            </a:r>
            <a:r>
              <a:rPr lang="en-US" sz="2600" i="1" dirty="0">
                <a:latin typeface="Times New Roman" pitchFamily="18" charset="0"/>
                <a:cs typeface="Times New Roman" pitchFamily="18" charset="0"/>
              </a:rPr>
              <a:t> minh </a:t>
            </a:r>
            <a:r>
              <a:rPr lang="en-US" sz="2600" i="1" dirty="0" err="1">
                <a:latin typeface="Times New Roman" pitchFamily="18" charset="0"/>
                <a:cs typeface="Times New Roman" pitchFamily="18" charset="0"/>
              </a:rPr>
              <a:t>họa</a:t>
            </a:r>
            <a:r>
              <a:rPr lang="en-US" sz="2600" i="1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600" i="1" dirty="0" err="1">
                <a:latin typeface="Times New Roman" pitchFamily="18" charset="0"/>
                <a:cs typeface="Times New Roman" pitchFamily="18" charset="0"/>
              </a:rPr>
              <a:t>người</a:t>
            </a:r>
            <a:r>
              <a:rPr lang="en-US" sz="26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i="1" dirty="0" err="1">
                <a:latin typeface="Times New Roman" pitchFamily="18" charset="0"/>
                <a:cs typeface="Times New Roman" pitchFamily="18" charset="0"/>
              </a:rPr>
              <a:t>thầy</a:t>
            </a:r>
            <a:r>
              <a:rPr lang="en-US" sz="26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i="1" dirty="0" err="1">
                <a:latin typeface="Times New Roman" pitchFamily="18" charset="0"/>
                <a:cs typeface="Times New Roman" pitchFamily="18" charset="0"/>
              </a:rPr>
              <a:t>vĩ</a:t>
            </a:r>
            <a:r>
              <a:rPr lang="en-US" sz="26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i="1" dirty="0" err="1">
                <a:latin typeface="Times New Roman" pitchFamily="18" charset="0"/>
                <a:cs typeface="Times New Roman" pitchFamily="18" charset="0"/>
              </a:rPr>
              <a:t>đại</a:t>
            </a:r>
            <a:r>
              <a:rPr lang="en-US" sz="26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i="1" dirty="0" err="1">
                <a:latin typeface="Times New Roman" pitchFamily="18" charset="0"/>
                <a:cs typeface="Times New Roman" pitchFamily="18" charset="0"/>
              </a:rPr>
              <a:t>biết</a:t>
            </a:r>
            <a:r>
              <a:rPr lang="en-US" sz="26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i="1" dirty="0" err="1">
                <a:latin typeface="Times New Roman" pitchFamily="18" charset="0"/>
                <a:cs typeface="Times New Roman" pitchFamily="18" charset="0"/>
              </a:rPr>
              <a:t>cách</a:t>
            </a:r>
            <a:r>
              <a:rPr lang="en-US" sz="26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i="1" dirty="0" err="1">
                <a:latin typeface="Times New Roman" pitchFamily="18" charset="0"/>
                <a:cs typeface="Times New Roman" pitchFamily="18" charset="0"/>
              </a:rPr>
              <a:t>truyền</a:t>
            </a:r>
            <a:r>
              <a:rPr lang="en-US" sz="26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i="1" dirty="0" err="1">
                <a:latin typeface="Times New Roman" pitchFamily="18" charset="0"/>
                <a:cs typeface="Times New Roman" pitchFamily="18" charset="0"/>
              </a:rPr>
              <a:t>cảm</a:t>
            </a:r>
            <a:r>
              <a:rPr lang="en-US" sz="26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i="1" dirty="0" err="1">
                <a:latin typeface="Times New Roman" pitchFamily="18" charset="0"/>
                <a:cs typeface="Times New Roman" pitchFamily="18" charset="0"/>
              </a:rPr>
              <a:t>hứng</a:t>
            </a:r>
            <a:r>
              <a:rPr lang="en-US" sz="2600" i="1" dirty="0">
                <a:latin typeface="Times New Roman" pitchFamily="18" charset="0"/>
                <a:cs typeface="Times New Roman" pitchFamily="18" charset="0"/>
              </a:rPr>
              <a:t>”.</a:t>
            </a:r>
            <a:endParaRPr lang="en-US" sz="26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146279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914400" y="1600200"/>
            <a:ext cx="7696200" cy="20928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en-US" sz="2600" dirty="0" err="1" smtClean="0">
                <a:latin typeface="Times New Roman" pitchFamily="18" charset="0"/>
                <a:cs typeface="Times New Roman" pitchFamily="18" charset="0"/>
              </a:rPr>
              <a:t>Mỗi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bậc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cha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mẹ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phải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là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một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tấm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gương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sáng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về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đạo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đức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và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tác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phong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ứng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xử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Bởi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vì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, con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cái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chịu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ảnh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hưởng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và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rèn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luyện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theo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nếp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sống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gia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đình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Văn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hóa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gia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đình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có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ý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nghĩa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 smtClean="0">
                <a:latin typeface="Times New Roman" pitchFamily="18" charset="0"/>
                <a:cs typeface="Times New Roman" pitchFamily="18" charset="0"/>
              </a:rPr>
              <a:t>quan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 smtClean="0">
                <a:latin typeface="Times New Roman" pitchFamily="18" charset="0"/>
                <a:cs typeface="Times New Roman" pitchFamily="18" charset="0"/>
              </a:rPr>
              <a:t>trọng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đến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sự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hình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thành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phát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triển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nhân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cách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của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con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người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5" name="Rectangle 4"/>
          <p:cNvSpPr/>
          <p:nvPr/>
        </p:nvSpPr>
        <p:spPr>
          <a:xfrm>
            <a:off x="609600" y="1031557"/>
            <a:ext cx="3060453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600" b="1" dirty="0" smtClean="0">
                <a:latin typeface="Times New Roman" pitchFamily="18" charset="0"/>
                <a:cs typeface="Times New Roman" pitchFamily="18" charset="0"/>
              </a:rPr>
              <a:t>3.1 </a:t>
            </a:r>
            <a:r>
              <a:rPr lang="en-US" sz="2600" b="1" dirty="0" err="1" smtClean="0">
                <a:latin typeface="Times New Roman" pitchFamily="18" charset="0"/>
                <a:cs typeface="Times New Roman" pitchFamily="18" charset="0"/>
              </a:rPr>
              <a:t>Giải</a:t>
            </a:r>
            <a:r>
              <a:rPr lang="en-US" sz="2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b="1" dirty="0" err="1" smtClean="0">
                <a:latin typeface="Times New Roman" pitchFamily="18" charset="0"/>
                <a:cs typeface="Times New Roman" pitchFamily="18" charset="0"/>
              </a:rPr>
              <a:t>pháp</a:t>
            </a:r>
            <a:r>
              <a:rPr lang="en-US" sz="2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b="1" dirty="0" err="1" smtClean="0">
                <a:latin typeface="Times New Roman" pitchFamily="18" charset="0"/>
                <a:cs typeface="Times New Roman" pitchFamily="18" charset="0"/>
              </a:rPr>
              <a:t>chung</a:t>
            </a:r>
            <a:endParaRPr lang="en-US" sz="2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WordArt 64"/>
          <p:cNvSpPr>
            <a:spLocks noChangeArrowheads="1" noChangeShapeType="1" noTextEdit="1"/>
          </p:cNvSpPr>
          <p:nvPr/>
        </p:nvSpPr>
        <p:spPr bwMode="auto">
          <a:xfrm>
            <a:off x="76200" y="152400"/>
            <a:ext cx="8915400" cy="838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 dirty="0">
                <a:ln w="19050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/>
                <a:cs typeface="Times New Roman"/>
              </a:rPr>
              <a:t>GIÁO DỤC KỸ NĂNG </a:t>
            </a:r>
            <a:r>
              <a:rPr lang="en-US" sz="3600" kern="10" dirty="0" smtClean="0">
                <a:ln w="19050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/>
                <a:cs typeface="Times New Roman"/>
              </a:rPr>
              <a:t>GIAO TIẾP ỨNG XỬ VỚI THÀY CÔ, BẠN BÈ VÀ NGƯỜI LỚN</a:t>
            </a:r>
            <a:endParaRPr lang="en-US" sz="3600" kern="10" dirty="0">
              <a:ln w="19050">
                <a:solidFill>
                  <a:srgbClr val="FF0000"/>
                </a:solidFill>
                <a:round/>
                <a:headEnd/>
                <a:tailEnd/>
              </a:ln>
              <a:solidFill>
                <a:srgbClr val="FF0000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315254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914400" y="762000"/>
            <a:ext cx="7689926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600" b="1" dirty="0" smtClean="0">
                <a:latin typeface="Times New Roman" pitchFamily="18" charset="0"/>
                <a:cs typeface="Times New Roman" pitchFamily="18" charset="0"/>
              </a:rPr>
              <a:t>3.2. </a:t>
            </a:r>
            <a:r>
              <a:rPr lang="en-US" sz="2600" b="1" dirty="0" err="1" smtClean="0">
                <a:latin typeface="Times New Roman" pitchFamily="18" charset="0"/>
                <a:cs typeface="Times New Roman" pitchFamily="18" charset="0"/>
              </a:rPr>
              <a:t>Giáo</a:t>
            </a:r>
            <a:r>
              <a:rPr lang="en-US" sz="2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b="1" dirty="0" err="1">
                <a:latin typeface="Times New Roman" pitchFamily="18" charset="0"/>
                <a:cs typeface="Times New Roman" pitchFamily="18" charset="0"/>
              </a:rPr>
              <a:t>viên</a:t>
            </a:r>
            <a:r>
              <a:rPr lang="en-US" sz="26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b="1" dirty="0" err="1">
                <a:latin typeface="Times New Roman" pitchFamily="18" charset="0"/>
                <a:cs typeface="Times New Roman" pitchFamily="18" charset="0"/>
              </a:rPr>
              <a:t>bộ</a:t>
            </a:r>
            <a:r>
              <a:rPr lang="en-US" sz="26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b="1" dirty="0" err="1" smtClean="0">
                <a:latin typeface="Times New Roman" pitchFamily="18" charset="0"/>
                <a:cs typeface="Times New Roman" pitchFamily="18" charset="0"/>
              </a:rPr>
              <a:t>môn</a:t>
            </a:r>
            <a:r>
              <a:rPr lang="en-US" sz="2600" b="1" dirty="0" smtClean="0">
                <a:latin typeface="Times New Roman" pitchFamily="18" charset="0"/>
                <a:cs typeface="Times New Roman" pitchFamily="18" charset="0"/>
              </a:rPr>
              <a:t> GDCD </a:t>
            </a:r>
            <a:r>
              <a:rPr lang="en-US" sz="2600" b="1" dirty="0" err="1" smtClean="0">
                <a:latin typeface="Times New Roman" pitchFamily="18" charset="0"/>
                <a:cs typeface="Times New Roman" pitchFamily="18" charset="0"/>
              </a:rPr>
              <a:t>và</a:t>
            </a:r>
            <a:r>
              <a:rPr lang="en-US" sz="2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b="1" dirty="0" err="1" smtClean="0">
                <a:latin typeface="Times New Roman" pitchFamily="18" charset="0"/>
                <a:cs typeface="Times New Roman" pitchFamily="18" charset="0"/>
              </a:rPr>
              <a:t>giáo</a:t>
            </a:r>
            <a:r>
              <a:rPr lang="en-US" sz="2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b="1" dirty="0" err="1" smtClean="0">
                <a:latin typeface="Times New Roman" pitchFamily="18" charset="0"/>
                <a:cs typeface="Times New Roman" pitchFamily="18" charset="0"/>
              </a:rPr>
              <a:t>viên</a:t>
            </a:r>
            <a:r>
              <a:rPr lang="en-US" sz="2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b="1" dirty="0" err="1" smtClean="0">
                <a:latin typeface="Times New Roman" pitchFamily="18" charset="0"/>
                <a:cs typeface="Times New Roman" pitchFamily="18" charset="0"/>
              </a:rPr>
              <a:t>chủ</a:t>
            </a:r>
            <a:r>
              <a:rPr lang="en-US" sz="2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b="1" dirty="0" err="1" smtClean="0">
                <a:latin typeface="Times New Roman" pitchFamily="18" charset="0"/>
                <a:cs typeface="Times New Roman" pitchFamily="18" charset="0"/>
              </a:rPr>
              <a:t>nhiệm</a:t>
            </a:r>
            <a:endParaRPr lang="en-US" sz="2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908612" y="1219201"/>
            <a:ext cx="5644588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600" b="1" dirty="0" smtClean="0">
                <a:latin typeface="Times New Roman" pitchFamily="18" charset="0"/>
                <a:cs typeface="Times New Roman" pitchFamily="18" charset="0"/>
              </a:rPr>
              <a:t>3.2.1 </a:t>
            </a:r>
            <a:r>
              <a:rPr lang="en-US" sz="2600" b="1" dirty="0" err="1">
                <a:latin typeface="Times New Roman" pitchFamily="18" charset="0"/>
                <a:cs typeface="Times New Roman" pitchFamily="18" charset="0"/>
              </a:rPr>
              <a:t>Giáo</a:t>
            </a:r>
            <a:r>
              <a:rPr lang="en-US" sz="26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b="1" dirty="0" err="1">
                <a:latin typeface="Times New Roman" pitchFamily="18" charset="0"/>
                <a:cs typeface="Times New Roman" pitchFamily="18" charset="0"/>
              </a:rPr>
              <a:t>viên</a:t>
            </a:r>
            <a:r>
              <a:rPr lang="en-US" sz="26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b="1" dirty="0" err="1">
                <a:latin typeface="Times New Roman" pitchFamily="18" charset="0"/>
                <a:cs typeface="Times New Roman" pitchFamily="18" charset="0"/>
              </a:rPr>
              <a:t>bộ</a:t>
            </a:r>
            <a:r>
              <a:rPr lang="en-US" sz="26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b="1" dirty="0" err="1" smtClean="0">
                <a:latin typeface="Times New Roman" pitchFamily="18" charset="0"/>
                <a:cs typeface="Times New Roman" pitchFamily="18" charset="0"/>
              </a:rPr>
              <a:t>môn</a:t>
            </a:r>
            <a:r>
              <a:rPr lang="en-US" sz="2600" b="1" dirty="0" smtClean="0">
                <a:latin typeface="Times New Roman" pitchFamily="18" charset="0"/>
                <a:cs typeface="Times New Roman" pitchFamily="18" charset="0"/>
              </a:rPr>
              <a:t> GDCD</a:t>
            </a:r>
            <a:endParaRPr lang="en-US" sz="2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908612" y="1623350"/>
            <a:ext cx="7320987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en-US" sz="2600" dirty="0" err="1" smtClean="0">
                <a:latin typeface="Times New Roman" pitchFamily="18" charset="0"/>
                <a:cs typeface="Times New Roman" pitchFamily="18" charset="0"/>
              </a:rPr>
              <a:t>Lấy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mục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tiêu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giáo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dục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kỹ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năng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hình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thành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thái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độ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là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mục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tiêu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quan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trọng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nhất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của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mỗi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bài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học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. </a:t>
            </a:r>
          </a:p>
        </p:txBody>
      </p:sp>
      <p:sp>
        <p:nvSpPr>
          <p:cNvPr id="7" name="Rectangle 6"/>
          <p:cNvSpPr/>
          <p:nvPr/>
        </p:nvSpPr>
        <p:spPr>
          <a:xfrm>
            <a:off x="914399" y="2438400"/>
            <a:ext cx="7696201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6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en-US" sz="2600" dirty="0" err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Đối</a:t>
            </a:r>
            <a:r>
              <a:rPr lang="en-US" sz="26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với</a:t>
            </a:r>
            <a:r>
              <a:rPr lang="en-US" sz="26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mỗi</a:t>
            </a:r>
            <a:r>
              <a:rPr lang="en-US" sz="26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tiết</a:t>
            </a:r>
            <a:r>
              <a:rPr lang="en-US" sz="26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lên</a:t>
            </a:r>
            <a:r>
              <a:rPr lang="en-US" sz="26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lớp</a:t>
            </a:r>
            <a:r>
              <a:rPr lang="en-US" sz="26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giáo</a:t>
            </a:r>
            <a:r>
              <a:rPr lang="en-US" sz="26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viên</a:t>
            </a:r>
            <a:r>
              <a:rPr lang="en-US" sz="26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cần</a:t>
            </a:r>
            <a:r>
              <a:rPr lang="en-US" sz="26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quan</a:t>
            </a:r>
            <a:r>
              <a:rPr lang="en-US" sz="26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tâm</a:t>
            </a:r>
            <a:r>
              <a:rPr lang="en-US" sz="26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đến</a:t>
            </a:r>
            <a:r>
              <a:rPr lang="en-US" sz="26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hành</a:t>
            </a:r>
            <a:r>
              <a:rPr lang="en-US" sz="26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vi </a:t>
            </a:r>
            <a:r>
              <a:rPr lang="en-US" sz="2600" dirty="0" err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thói</a:t>
            </a:r>
            <a:r>
              <a:rPr lang="en-US" sz="26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quen</a:t>
            </a:r>
            <a:r>
              <a:rPr lang="en-US" sz="26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của</a:t>
            </a:r>
            <a:r>
              <a:rPr lang="en-US" sz="26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mỗi</a:t>
            </a:r>
            <a:r>
              <a:rPr lang="en-US" sz="26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học</a:t>
            </a:r>
            <a:r>
              <a:rPr lang="en-US" sz="26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sinh</a:t>
            </a:r>
            <a:r>
              <a:rPr lang="en-US" sz="26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và</a:t>
            </a:r>
            <a:r>
              <a:rPr lang="en-US" sz="26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có</a:t>
            </a:r>
            <a:r>
              <a:rPr lang="en-US" sz="26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sự</a:t>
            </a:r>
            <a:r>
              <a:rPr lang="en-US" sz="26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điều</a:t>
            </a:r>
            <a:r>
              <a:rPr lang="en-US" sz="26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chỉnh</a:t>
            </a:r>
            <a:r>
              <a:rPr lang="en-US" sz="26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kịp</a:t>
            </a:r>
            <a:r>
              <a:rPr lang="en-US" sz="26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thời</a:t>
            </a:r>
            <a:r>
              <a:rPr lang="en-US" sz="26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r>
              <a:rPr lang="en-US" sz="26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en-US" sz="2600" dirty="0" err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Nên</a:t>
            </a:r>
            <a:r>
              <a:rPr lang="en-US" sz="26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đánh</a:t>
            </a:r>
            <a:r>
              <a:rPr lang="en-US" sz="26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giá</a:t>
            </a:r>
            <a:r>
              <a:rPr lang="en-US" sz="26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học</a:t>
            </a:r>
            <a:r>
              <a:rPr lang="en-US" sz="26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sinh</a:t>
            </a:r>
            <a:r>
              <a:rPr lang="en-US" sz="26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bằng</a:t>
            </a:r>
            <a:r>
              <a:rPr lang="en-US" sz="26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cho</a:t>
            </a:r>
            <a:r>
              <a:rPr lang="en-US" sz="26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điểm</a:t>
            </a:r>
            <a:r>
              <a:rPr lang="en-US" sz="26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kết</a:t>
            </a:r>
            <a:r>
              <a:rPr lang="en-US" sz="26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hợp</a:t>
            </a:r>
            <a:r>
              <a:rPr lang="en-US" sz="26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nhận</a:t>
            </a:r>
            <a:r>
              <a:rPr lang="en-US" sz="26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xét</a:t>
            </a:r>
            <a:r>
              <a:rPr lang="en-US" sz="26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sz="2600" dirty="0" err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Một</a:t>
            </a:r>
            <a:r>
              <a:rPr lang="en-US" sz="26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học</a:t>
            </a:r>
            <a:r>
              <a:rPr lang="en-US" sz="26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sinh</a:t>
            </a:r>
            <a:r>
              <a:rPr lang="en-US" sz="26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giỏi</a:t>
            </a:r>
            <a:r>
              <a:rPr lang="en-US" sz="26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đồng</a:t>
            </a:r>
            <a:r>
              <a:rPr lang="en-US" sz="26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nghĩa</a:t>
            </a:r>
            <a:r>
              <a:rPr lang="en-US" sz="26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với</a:t>
            </a:r>
            <a:r>
              <a:rPr lang="en-US" sz="26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học</a:t>
            </a:r>
            <a:r>
              <a:rPr lang="en-US" sz="26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sinh</a:t>
            </a:r>
            <a:r>
              <a:rPr lang="en-US" sz="26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đó</a:t>
            </a:r>
            <a:r>
              <a:rPr lang="en-US" sz="26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phải</a:t>
            </a:r>
            <a:r>
              <a:rPr lang="en-US" sz="26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ngoan</a:t>
            </a:r>
            <a:r>
              <a:rPr lang="en-US" sz="26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en-US" sz="26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en-US" sz="2600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Sử</a:t>
            </a:r>
            <a:r>
              <a:rPr lang="en-US" sz="26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dụng</a:t>
            </a:r>
            <a:r>
              <a:rPr lang="en-US" sz="26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các</a:t>
            </a:r>
            <a:r>
              <a:rPr lang="en-US" sz="26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tiết</a:t>
            </a:r>
            <a:r>
              <a:rPr lang="en-US" sz="26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thực</a:t>
            </a:r>
            <a:r>
              <a:rPr lang="en-US" sz="26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hành</a:t>
            </a:r>
            <a:r>
              <a:rPr lang="en-US" sz="26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en-US" sz="2600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ngoại</a:t>
            </a:r>
            <a:r>
              <a:rPr lang="en-US" sz="26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khóa</a:t>
            </a:r>
            <a:r>
              <a:rPr lang="en-US" sz="26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để</a:t>
            </a:r>
            <a:r>
              <a:rPr lang="en-US" sz="26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giáo</a:t>
            </a:r>
            <a:r>
              <a:rPr lang="en-US" sz="26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dục</a:t>
            </a:r>
            <a:r>
              <a:rPr lang="en-US" sz="26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kỹ</a:t>
            </a:r>
            <a:r>
              <a:rPr lang="en-US" sz="26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năng</a:t>
            </a:r>
            <a:r>
              <a:rPr lang="en-US" sz="26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giao</a:t>
            </a:r>
            <a:r>
              <a:rPr lang="en-US" sz="2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tiếp</a:t>
            </a:r>
            <a:r>
              <a:rPr lang="en-US" sz="26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ứng</a:t>
            </a:r>
            <a:r>
              <a:rPr lang="en-US" sz="26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xử</a:t>
            </a:r>
            <a:r>
              <a:rPr lang="en-US" sz="26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en-US" sz="26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en-US" sz="2600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Xây</a:t>
            </a:r>
            <a:r>
              <a:rPr lang="en-US" sz="26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dựng</a:t>
            </a:r>
            <a:r>
              <a:rPr lang="en-US" sz="26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các</a:t>
            </a:r>
            <a:r>
              <a:rPr lang="en-US" sz="26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chuyên</a:t>
            </a:r>
            <a:r>
              <a:rPr lang="en-US" sz="26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đề</a:t>
            </a:r>
            <a:r>
              <a:rPr lang="en-US" sz="26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về</a:t>
            </a:r>
            <a:r>
              <a:rPr lang="en-US" sz="26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giáo</a:t>
            </a:r>
            <a:r>
              <a:rPr lang="en-US" sz="26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dục</a:t>
            </a:r>
            <a:r>
              <a:rPr lang="en-US" sz="26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kỹ</a:t>
            </a:r>
            <a:r>
              <a:rPr lang="en-US" sz="26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năng</a:t>
            </a:r>
            <a:r>
              <a:rPr lang="en-US" sz="26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giao</a:t>
            </a:r>
            <a:r>
              <a:rPr lang="en-US" sz="26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tiếp</a:t>
            </a:r>
            <a:r>
              <a:rPr lang="en-US" sz="26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cho</a:t>
            </a:r>
            <a:r>
              <a:rPr lang="en-US" sz="26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học</a:t>
            </a:r>
            <a:r>
              <a:rPr lang="en-US" sz="26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sinh</a:t>
            </a:r>
            <a:endParaRPr lang="en-US" sz="26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WordArt 64"/>
          <p:cNvSpPr>
            <a:spLocks noChangeArrowheads="1" noChangeShapeType="1" noTextEdit="1"/>
          </p:cNvSpPr>
          <p:nvPr/>
        </p:nvSpPr>
        <p:spPr bwMode="auto">
          <a:xfrm>
            <a:off x="76200" y="76200"/>
            <a:ext cx="8915400" cy="838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 dirty="0">
                <a:ln w="19050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/>
                <a:cs typeface="Times New Roman"/>
              </a:rPr>
              <a:t>GIÁO DỤC KỸ NĂNG </a:t>
            </a:r>
            <a:r>
              <a:rPr lang="en-US" sz="3600" kern="10" dirty="0" smtClean="0">
                <a:ln w="19050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/>
                <a:cs typeface="Times New Roman"/>
              </a:rPr>
              <a:t>GIAO TIẾP ỨNG XỬ VỚI THÀY CÔ, BẠN BÈ VÀ NGƯỜI LỚN</a:t>
            </a:r>
            <a:endParaRPr lang="en-US" sz="3600" kern="10" dirty="0">
              <a:ln w="19050">
                <a:solidFill>
                  <a:srgbClr val="FF0000"/>
                </a:solidFill>
                <a:round/>
                <a:headEnd/>
                <a:tailEnd/>
              </a:ln>
              <a:solidFill>
                <a:srgbClr val="FF0000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5512706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914400" y="1447800"/>
            <a:ext cx="7315200" cy="28931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- GVCN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luôn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sâu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sát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với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lớp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chủ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nhiệm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có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tinh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thần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trách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nhiệm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cao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nhiệt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tình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kiên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trì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gần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gũi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yêu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thương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học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sinh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sz="2600" dirty="0" err="1" smtClean="0">
                <a:latin typeface="Times New Roman" pitchFamily="18" charset="0"/>
                <a:cs typeface="Times New Roman" pitchFamily="18" charset="0"/>
              </a:rPr>
              <a:t>Có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sự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điều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chỉnh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kịp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thời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những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biểu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hiện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ứng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xử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chưa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đúng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trong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giao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tiếp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ứng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xử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của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học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sinh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lớp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mình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Nhẹ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nhàng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tâm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sự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gọi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riêng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góp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ý,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khích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lệ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biểu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dương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khi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thấy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HS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có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dấu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hiệu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tiến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bộ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5" name="Rectangle 4"/>
          <p:cNvSpPr/>
          <p:nvPr/>
        </p:nvSpPr>
        <p:spPr>
          <a:xfrm>
            <a:off x="966486" y="4327029"/>
            <a:ext cx="7263114" cy="16927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Hàng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tháng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kì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năm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tổ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chức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cho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học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sinh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bình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bầu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hạnh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kiểm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cho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nhau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Việc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làm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này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có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ý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nghĩa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là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tạo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ra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sự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dân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chủ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thật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sự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trong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học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sinh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Chính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các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em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tự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giáo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dục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lẫn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nhau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. </a:t>
            </a:r>
          </a:p>
        </p:txBody>
      </p:sp>
      <p:sp>
        <p:nvSpPr>
          <p:cNvPr id="6" name="Rectangle 5"/>
          <p:cNvSpPr/>
          <p:nvPr/>
        </p:nvSpPr>
        <p:spPr>
          <a:xfrm>
            <a:off x="838200" y="990600"/>
            <a:ext cx="4366277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600" b="1" dirty="0" smtClean="0">
                <a:latin typeface="Times New Roman" pitchFamily="18" charset="0"/>
                <a:cs typeface="Times New Roman" pitchFamily="18" charset="0"/>
              </a:rPr>
              <a:t>3.2.2 </a:t>
            </a:r>
            <a:r>
              <a:rPr lang="en-US" sz="2600" b="1" dirty="0" err="1">
                <a:latin typeface="Times New Roman" pitchFamily="18" charset="0"/>
                <a:cs typeface="Times New Roman" pitchFamily="18" charset="0"/>
              </a:rPr>
              <a:t>Giáo</a:t>
            </a:r>
            <a:r>
              <a:rPr lang="en-US" sz="26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b="1" dirty="0" err="1">
                <a:latin typeface="Times New Roman" pitchFamily="18" charset="0"/>
                <a:cs typeface="Times New Roman" pitchFamily="18" charset="0"/>
              </a:rPr>
              <a:t>viên</a:t>
            </a:r>
            <a:r>
              <a:rPr lang="en-US" sz="26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b="1" dirty="0" err="1" smtClean="0">
                <a:latin typeface="Times New Roman" pitchFamily="18" charset="0"/>
                <a:cs typeface="Times New Roman" pitchFamily="18" charset="0"/>
              </a:rPr>
              <a:t>chủ</a:t>
            </a:r>
            <a:r>
              <a:rPr lang="en-US" sz="2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b="1" dirty="0" err="1" smtClean="0">
                <a:latin typeface="Times New Roman" pitchFamily="18" charset="0"/>
                <a:cs typeface="Times New Roman" pitchFamily="18" charset="0"/>
              </a:rPr>
              <a:t>nhiệm</a:t>
            </a:r>
            <a:endParaRPr lang="en-US" sz="2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WordArt 64"/>
          <p:cNvSpPr>
            <a:spLocks noChangeArrowheads="1" noChangeShapeType="1" noTextEdit="1"/>
          </p:cNvSpPr>
          <p:nvPr/>
        </p:nvSpPr>
        <p:spPr bwMode="auto">
          <a:xfrm>
            <a:off x="76200" y="152400"/>
            <a:ext cx="8915400" cy="838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 dirty="0">
                <a:ln w="19050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/>
                <a:cs typeface="Times New Roman"/>
              </a:rPr>
              <a:t>GIÁO DỤC KỸ NĂNG </a:t>
            </a:r>
            <a:r>
              <a:rPr lang="en-US" sz="3600" kern="10" dirty="0" smtClean="0">
                <a:ln w="19050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/>
                <a:cs typeface="Times New Roman"/>
              </a:rPr>
              <a:t>GIAO TIẾP ỨNG XỬ VỚI THÀY CÔ, BẠN BÈ VÀ NGƯỜI LỚN</a:t>
            </a:r>
            <a:endParaRPr lang="en-US" sz="3600" kern="10" dirty="0">
              <a:ln w="19050">
                <a:solidFill>
                  <a:srgbClr val="FF0000"/>
                </a:solidFill>
                <a:round/>
                <a:headEnd/>
                <a:tailEnd/>
              </a:ln>
              <a:solidFill>
                <a:srgbClr val="FF0000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2018847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914400" y="1611145"/>
            <a:ext cx="7315200" cy="16927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Phối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hợp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chặt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chẽ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với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phụ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huynh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trong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việc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giáo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dục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học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sinh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khi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học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sinh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có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những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biểu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hiện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không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đúng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trong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giao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tiếp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với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thầy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cô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bạn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bè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hay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người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lớn</a:t>
            </a:r>
            <a:endParaRPr lang="en-US" sz="2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914400" y="3203138"/>
            <a:ext cx="7315200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6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en-US" sz="2600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Sử</a:t>
            </a:r>
            <a:r>
              <a:rPr lang="en-US" sz="26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dụng</a:t>
            </a:r>
            <a:r>
              <a:rPr lang="en-US" sz="26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các</a:t>
            </a:r>
            <a:r>
              <a:rPr lang="en-US" sz="26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tiết</a:t>
            </a:r>
            <a:r>
              <a:rPr lang="en-US" sz="26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ngoài</a:t>
            </a:r>
            <a:r>
              <a:rPr lang="en-US" sz="26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giờ</a:t>
            </a:r>
            <a:r>
              <a:rPr lang="en-US" sz="26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lên</a:t>
            </a:r>
            <a:r>
              <a:rPr lang="en-US" sz="26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lớp</a:t>
            </a:r>
            <a:r>
              <a:rPr lang="en-US" sz="2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6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tiết</a:t>
            </a:r>
            <a:r>
              <a:rPr lang="en-US" sz="2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sinh</a:t>
            </a:r>
            <a:r>
              <a:rPr lang="en-US" sz="2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hoạt</a:t>
            </a:r>
            <a:r>
              <a:rPr lang="en-US" sz="2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chủ</a:t>
            </a:r>
            <a:r>
              <a:rPr lang="en-US" sz="2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nhiệm</a:t>
            </a:r>
            <a:r>
              <a:rPr lang="en-US" sz="2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để</a:t>
            </a:r>
            <a:r>
              <a:rPr lang="en-US" sz="26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giáo</a:t>
            </a:r>
            <a:r>
              <a:rPr lang="en-US" sz="26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dục</a:t>
            </a:r>
            <a:r>
              <a:rPr lang="en-US" sz="26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kỹ</a:t>
            </a:r>
            <a:r>
              <a:rPr lang="en-US" sz="26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năng</a:t>
            </a:r>
            <a:r>
              <a:rPr lang="en-US" sz="26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sống</a:t>
            </a:r>
            <a:r>
              <a:rPr lang="en-US" sz="26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nói</a:t>
            </a:r>
            <a:r>
              <a:rPr lang="en-US" sz="26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chung</a:t>
            </a:r>
            <a:r>
              <a:rPr lang="en-US" sz="26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và</a:t>
            </a:r>
            <a:r>
              <a:rPr lang="en-US" sz="26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kỹ</a:t>
            </a:r>
            <a:r>
              <a:rPr lang="en-US" sz="26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năng</a:t>
            </a:r>
            <a:r>
              <a:rPr lang="en-US" sz="26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giao</a:t>
            </a:r>
            <a:r>
              <a:rPr lang="en-US" sz="26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tiếp</a:t>
            </a:r>
            <a:r>
              <a:rPr lang="en-US" sz="26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ứng</a:t>
            </a:r>
            <a:r>
              <a:rPr lang="en-US" sz="26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xử</a:t>
            </a:r>
            <a:r>
              <a:rPr lang="en-US" sz="26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nói</a:t>
            </a:r>
            <a:r>
              <a:rPr lang="en-US" sz="2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riêng</a:t>
            </a:r>
            <a:r>
              <a:rPr lang="en-US" sz="2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học</a:t>
            </a:r>
            <a:r>
              <a:rPr lang="en-US" sz="2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sinh</a:t>
            </a:r>
            <a:endParaRPr lang="en-US" sz="26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908612" y="1143000"/>
            <a:ext cx="4366277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600" b="1" dirty="0" smtClean="0">
                <a:latin typeface="Times New Roman" pitchFamily="18" charset="0"/>
                <a:cs typeface="Times New Roman" pitchFamily="18" charset="0"/>
              </a:rPr>
              <a:t>3.2.2 </a:t>
            </a:r>
            <a:r>
              <a:rPr lang="en-US" sz="2600" b="1" dirty="0" err="1">
                <a:latin typeface="Times New Roman" pitchFamily="18" charset="0"/>
                <a:cs typeface="Times New Roman" pitchFamily="18" charset="0"/>
              </a:rPr>
              <a:t>Giáo</a:t>
            </a:r>
            <a:r>
              <a:rPr lang="en-US" sz="26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b="1" dirty="0" err="1">
                <a:latin typeface="Times New Roman" pitchFamily="18" charset="0"/>
                <a:cs typeface="Times New Roman" pitchFamily="18" charset="0"/>
              </a:rPr>
              <a:t>viên</a:t>
            </a:r>
            <a:r>
              <a:rPr lang="en-US" sz="26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b="1" dirty="0" err="1" smtClean="0">
                <a:latin typeface="Times New Roman" pitchFamily="18" charset="0"/>
                <a:cs typeface="Times New Roman" pitchFamily="18" charset="0"/>
              </a:rPr>
              <a:t>chủ</a:t>
            </a:r>
            <a:r>
              <a:rPr lang="en-US" sz="2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b="1" dirty="0" err="1" smtClean="0">
                <a:latin typeface="Times New Roman" pitchFamily="18" charset="0"/>
                <a:cs typeface="Times New Roman" pitchFamily="18" charset="0"/>
              </a:rPr>
              <a:t>nhiệm</a:t>
            </a:r>
            <a:endParaRPr lang="en-US" sz="2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WordArt 64"/>
          <p:cNvSpPr>
            <a:spLocks noChangeArrowheads="1" noChangeShapeType="1" noTextEdit="1"/>
          </p:cNvSpPr>
          <p:nvPr/>
        </p:nvSpPr>
        <p:spPr bwMode="auto">
          <a:xfrm>
            <a:off x="76200" y="152400"/>
            <a:ext cx="8915400" cy="838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 dirty="0">
                <a:ln w="19050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/>
                <a:cs typeface="Times New Roman"/>
              </a:rPr>
              <a:t>GIÁO DỤC KỸ NĂNG </a:t>
            </a:r>
            <a:r>
              <a:rPr lang="en-US" sz="3600" kern="10" dirty="0" smtClean="0">
                <a:ln w="19050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/>
                <a:cs typeface="Times New Roman"/>
              </a:rPr>
              <a:t>GIAO TIẾP ỨNG XỬ VỚI THÀY CÔ, BẠN BÈ VÀ NGƯỜI LỚN</a:t>
            </a:r>
            <a:endParaRPr lang="en-US" sz="3600" kern="10" dirty="0">
              <a:ln w="19050">
                <a:solidFill>
                  <a:srgbClr val="FF0000"/>
                </a:solidFill>
                <a:round/>
                <a:headEnd/>
                <a:tailEnd/>
              </a:ln>
              <a:solidFill>
                <a:srgbClr val="FF0000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3541425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WordArt 64"/>
          <p:cNvSpPr>
            <a:spLocks noChangeArrowheads="1" noChangeShapeType="1" noTextEdit="1"/>
          </p:cNvSpPr>
          <p:nvPr/>
        </p:nvSpPr>
        <p:spPr bwMode="auto">
          <a:xfrm>
            <a:off x="76200" y="152400"/>
            <a:ext cx="8915400" cy="838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 dirty="0">
                <a:ln w="19050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/>
                <a:cs typeface="Times New Roman"/>
              </a:rPr>
              <a:t>GIÁO DỤC KỸ NĂNG </a:t>
            </a:r>
            <a:r>
              <a:rPr lang="en-US" sz="3600" kern="10" dirty="0" smtClean="0">
                <a:ln w="19050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/>
                <a:cs typeface="Times New Roman"/>
              </a:rPr>
              <a:t>GIAO TIẾP ỨNG XỬ VỚI THÀY CÔ, BẠN BÈ VÀ NGƯỜI LỚN</a:t>
            </a:r>
            <a:endParaRPr lang="en-US" sz="3600" kern="10" dirty="0">
              <a:ln w="19050">
                <a:solidFill>
                  <a:srgbClr val="FF0000"/>
                </a:solidFill>
                <a:round/>
                <a:headEnd/>
                <a:tailEnd/>
              </a:ln>
              <a:solidFill>
                <a:srgbClr val="FF0000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Times New Roman"/>
              <a:cs typeface="Times New Roman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14400" y="2307848"/>
            <a:ext cx="7315200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en-US" sz="2600" dirty="0" err="1" smtClean="0">
                <a:latin typeface="Times New Roman" pitchFamily="18" charset="0"/>
                <a:cs typeface="Times New Roman" pitchFamily="18" charset="0"/>
              </a:rPr>
              <a:t>Giáo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 smtClean="0">
                <a:latin typeface="Times New Roman" pitchFamily="18" charset="0"/>
                <a:cs typeface="Times New Roman" pitchFamily="18" charset="0"/>
              </a:rPr>
              <a:t>án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 1 </a:t>
            </a:r>
            <a:r>
              <a:rPr lang="en-US" sz="2600" dirty="0" err="1" smtClean="0">
                <a:latin typeface="Times New Roman" pitchFamily="18" charset="0"/>
                <a:cs typeface="Times New Roman" pitchFamily="18" charset="0"/>
              </a:rPr>
              <a:t>tiết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 smtClean="0">
                <a:latin typeface="Times New Roman" pitchFamily="18" charset="0"/>
                <a:cs typeface="Times New Roman" pitchFamily="18" charset="0"/>
              </a:rPr>
              <a:t>ngoài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 smtClean="0">
                <a:latin typeface="Times New Roman" pitchFamily="18" charset="0"/>
                <a:cs typeface="Times New Roman" pitchFamily="18" charset="0"/>
              </a:rPr>
              <a:t>giờ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 smtClean="0">
                <a:latin typeface="Times New Roman" pitchFamily="18" charset="0"/>
                <a:cs typeface="Times New Roman" pitchFamily="18" charset="0"/>
              </a:rPr>
              <a:t>lên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 smtClean="0">
                <a:latin typeface="Times New Roman" pitchFamily="18" charset="0"/>
                <a:cs typeface="Times New Roman" pitchFamily="18" charset="0"/>
              </a:rPr>
              <a:t>lớp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 smtClean="0">
                <a:latin typeface="Times New Roman" pitchFamily="18" charset="0"/>
                <a:cs typeface="Times New Roman" pitchFamily="18" charset="0"/>
              </a:rPr>
              <a:t>chủ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 smtClean="0">
                <a:latin typeface="Times New Roman" pitchFamily="18" charset="0"/>
                <a:cs typeface="Times New Roman" pitchFamily="18" charset="0"/>
              </a:rPr>
              <a:t>đề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 “</a:t>
            </a:r>
            <a:r>
              <a:rPr lang="en-US" sz="2600" dirty="0" err="1" smtClean="0">
                <a:latin typeface="Times New Roman" pitchFamily="18" charset="0"/>
                <a:cs typeface="Times New Roman" pitchFamily="18" charset="0"/>
              </a:rPr>
              <a:t>Giáo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 smtClean="0">
                <a:latin typeface="Times New Roman" pitchFamily="18" charset="0"/>
                <a:cs typeface="Times New Roman" pitchFamily="18" charset="0"/>
              </a:rPr>
              <a:t>dục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 smtClean="0">
                <a:latin typeface="Times New Roman" pitchFamily="18" charset="0"/>
                <a:cs typeface="Times New Roman" pitchFamily="18" charset="0"/>
              </a:rPr>
              <a:t>kỹ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 smtClean="0">
                <a:latin typeface="Times New Roman" pitchFamily="18" charset="0"/>
                <a:cs typeface="Times New Roman" pitchFamily="18" charset="0"/>
              </a:rPr>
              <a:t>năng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 smtClean="0">
                <a:latin typeface="Times New Roman" pitchFamily="18" charset="0"/>
                <a:cs typeface="Times New Roman" pitchFamily="18" charset="0"/>
              </a:rPr>
              <a:t>giao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 smtClean="0">
                <a:latin typeface="Times New Roman" pitchFamily="18" charset="0"/>
                <a:cs typeface="Times New Roman" pitchFamily="18" charset="0"/>
              </a:rPr>
              <a:t>tiếp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 smtClean="0">
                <a:latin typeface="Times New Roman" pitchFamily="18" charset="0"/>
                <a:cs typeface="Times New Roman" pitchFamily="18" charset="0"/>
              </a:rPr>
              <a:t>ứng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 smtClean="0">
                <a:latin typeface="Times New Roman" pitchFamily="18" charset="0"/>
                <a:cs typeface="Times New Roman" pitchFamily="18" charset="0"/>
              </a:rPr>
              <a:t>xử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” </a:t>
            </a:r>
            <a:r>
              <a:rPr lang="en-US" sz="2600" dirty="0" err="1" smtClean="0">
                <a:latin typeface="Times New Roman" pitchFamily="18" charset="0"/>
                <a:cs typeface="Times New Roman" pitchFamily="18" charset="0"/>
              </a:rPr>
              <a:t>đã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 smtClean="0">
                <a:latin typeface="Times New Roman" pitchFamily="18" charset="0"/>
                <a:cs typeface="Times New Roman" pitchFamily="18" charset="0"/>
              </a:rPr>
              <a:t>thực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 smtClean="0">
                <a:latin typeface="Times New Roman" pitchFamily="18" charset="0"/>
                <a:cs typeface="Times New Roman" pitchFamily="18" charset="0"/>
              </a:rPr>
              <a:t>hiện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 ở </a:t>
            </a:r>
            <a:r>
              <a:rPr lang="en-US" sz="2600" dirty="0" err="1" smtClean="0">
                <a:latin typeface="Times New Roman" pitchFamily="18" charset="0"/>
                <a:cs typeface="Times New Roman" pitchFamily="18" charset="0"/>
              </a:rPr>
              <a:t>trường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2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914400" y="3374648"/>
            <a:ext cx="7315200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en-US" sz="2600" dirty="0" err="1" smtClean="0">
                <a:latin typeface="Times New Roman" pitchFamily="18" charset="0"/>
                <a:cs typeface="Times New Roman" pitchFamily="18" charset="0"/>
              </a:rPr>
              <a:t>Một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 smtClean="0">
                <a:latin typeface="Times New Roman" pitchFamily="18" charset="0"/>
                <a:cs typeface="Times New Roman" pitchFamily="18" charset="0"/>
              </a:rPr>
              <a:t>số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 smtClean="0">
                <a:latin typeface="Times New Roman" pitchFamily="18" charset="0"/>
                <a:cs typeface="Times New Roman" pitchFamily="18" charset="0"/>
              </a:rPr>
              <a:t>phim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 smtClean="0">
                <a:latin typeface="Times New Roman" pitchFamily="18" charset="0"/>
                <a:cs typeface="Times New Roman" pitchFamily="18" charset="0"/>
              </a:rPr>
              <a:t>ngắn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 smtClean="0">
                <a:latin typeface="Times New Roman" pitchFamily="18" charset="0"/>
                <a:cs typeface="Times New Roman" pitchFamily="18" charset="0"/>
              </a:rPr>
              <a:t>về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 smtClean="0">
                <a:latin typeface="Times New Roman" pitchFamily="18" charset="0"/>
                <a:cs typeface="Times New Roman" pitchFamily="18" charset="0"/>
              </a:rPr>
              <a:t>giáo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 smtClean="0">
                <a:latin typeface="Times New Roman" pitchFamily="18" charset="0"/>
                <a:cs typeface="Times New Roman" pitchFamily="18" charset="0"/>
              </a:rPr>
              <a:t>dục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 smtClean="0">
                <a:latin typeface="Times New Roman" pitchFamily="18" charset="0"/>
                <a:cs typeface="Times New Roman" pitchFamily="18" charset="0"/>
              </a:rPr>
              <a:t>kỹ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 smtClean="0">
                <a:latin typeface="Times New Roman" pitchFamily="18" charset="0"/>
                <a:cs typeface="Times New Roman" pitchFamily="18" charset="0"/>
              </a:rPr>
              <a:t>năng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 smtClean="0">
                <a:latin typeface="Times New Roman" pitchFamily="18" charset="0"/>
                <a:cs typeface="Times New Roman" pitchFamily="18" charset="0"/>
              </a:rPr>
              <a:t>giao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 smtClean="0">
                <a:latin typeface="Times New Roman" pitchFamily="18" charset="0"/>
                <a:cs typeface="Times New Roman" pitchFamily="18" charset="0"/>
              </a:rPr>
              <a:t>tiếp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 smtClean="0">
                <a:latin typeface="Times New Roman" pitchFamily="18" charset="0"/>
                <a:cs typeface="Times New Roman" pitchFamily="18" charset="0"/>
              </a:rPr>
              <a:t>ứng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 smtClean="0">
                <a:latin typeface="Times New Roman" pitchFamily="18" charset="0"/>
                <a:cs typeface="Times New Roman" pitchFamily="18" charset="0"/>
              </a:rPr>
              <a:t>xử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 smtClean="0">
                <a:latin typeface="Times New Roman" pitchFamily="18" charset="0"/>
                <a:cs typeface="Times New Roman" pitchFamily="18" charset="0"/>
              </a:rPr>
              <a:t>cho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 smtClean="0">
                <a:latin typeface="Times New Roman" pitchFamily="18" charset="0"/>
                <a:cs typeface="Times New Roman" pitchFamily="18" charset="0"/>
              </a:rPr>
              <a:t>học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 smtClean="0">
                <a:latin typeface="Times New Roman" pitchFamily="18" charset="0"/>
                <a:cs typeface="Times New Roman" pitchFamily="18" charset="0"/>
              </a:rPr>
              <a:t>sinh</a:t>
            </a:r>
            <a:endParaRPr lang="en-US" sz="2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533400" y="1143000"/>
            <a:ext cx="7772400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C. GIỚI THIỆU MỘT SỐ TÀI LIỆU GIÁO DỤC KỸ NĂNG GIAO TIẾP CHO HỌC SINH</a:t>
            </a:r>
            <a:endParaRPr lang="en-US" sz="26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279350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WordArt 64"/>
          <p:cNvSpPr>
            <a:spLocks noChangeArrowheads="1" noChangeShapeType="1" noTextEdit="1"/>
          </p:cNvSpPr>
          <p:nvPr/>
        </p:nvSpPr>
        <p:spPr bwMode="auto">
          <a:xfrm>
            <a:off x="914400" y="1308893"/>
            <a:ext cx="3276600" cy="81518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 dirty="0" err="1" smtClean="0">
                <a:ln w="19050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/>
                <a:cs typeface="Times New Roman"/>
              </a:rPr>
              <a:t>Chuyên</a:t>
            </a:r>
            <a:r>
              <a:rPr lang="en-US" sz="3600" kern="10" dirty="0" smtClean="0">
                <a:ln w="19050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/>
                <a:cs typeface="Times New Roman"/>
              </a:rPr>
              <a:t> </a:t>
            </a:r>
            <a:r>
              <a:rPr lang="en-US" sz="3600" kern="10" dirty="0" err="1" smtClean="0">
                <a:ln w="19050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/>
                <a:cs typeface="Times New Roman"/>
              </a:rPr>
              <a:t>đề</a:t>
            </a:r>
            <a:endParaRPr lang="en-US" sz="3600" kern="10" dirty="0">
              <a:ln w="19050">
                <a:solidFill>
                  <a:srgbClr val="FF0000"/>
                </a:solidFill>
                <a:round/>
                <a:headEnd/>
                <a:tailEnd/>
              </a:ln>
              <a:solidFill>
                <a:srgbClr val="FF0000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Times New Roman"/>
              <a:cs typeface="Times New Roman"/>
            </a:endParaRPr>
          </a:p>
        </p:txBody>
      </p:sp>
      <p:sp>
        <p:nvSpPr>
          <p:cNvPr id="5" name="WordArt 64"/>
          <p:cNvSpPr>
            <a:spLocks noChangeArrowheads="1" noChangeShapeType="1" noTextEdit="1"/>
          </p:cNvSpPr>
          <p:nvPr/>
        </p:nvSpPr>
        <p:spPr bwMode="auto">
          <a:xfrm>
            <a:off x="1447800" y="2604293"/>
            <a:ext cx="6200775" cy="135810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 dirty="0">
                <a:ln w="19050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/>
                <a:cs typeface="Times New Roman"/>
              </a:rPr>
              <a:t>GIÁO DỤC KỸ NĂNG </a:t>
            </a:r>
            <a:r>
              <a:rPr lang="en-US" sz="3600" kern="10" dirty="0" smtClean="0">
                <a:ln w="19050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/>
                <a:cs typeface="Times New Roman"/>
              </a:rPr>
              <a:t>GIAO TIẾP ỨNG XỬ</a:t>
            </a:r>
          </a:p>
          <a:p>
            <a:pPr algn="ctr"/>
            <a:r>
              <a:rPr lang="en-US" sz="3600" kern="10" dirty="0" smtClean="0">
                <a:ln w="19050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/>
                <a:cs typeface="Times New Roman"/>
              </a:rPr>
              <a:t> VỚI THẦY CÔ, BẠN BÈ VÀ NGƯỜI LỚN</a:t>
            </a:r>
            <a:endParaRPr lang="en-US" sz="3600" kern="10" dirty="0">
              <a:ln w="19050">
                <a:solidFill>
                  <a:srgbClr val="FF0000"/>
                </a:solidFill>
                <a:round/>
                <a:headEnd/>
                <a:tailEnd/>
              </a:ln>
              <a:solidFill>
                <a:srgbClr val="FF0000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Times New Roman"/>
              <a:cs typeface="Times New Roman"/>
            </a:endParaRPr>
          </a:p>
        </p:txBody>
      </p:sp>
      <p:pic>
        <p:nvPicPr>
          <p:cNvPr id="11" name="Picture 8" descr="POINTSTA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629" y="36512"/>
            <a:ext cx="808037" cy="71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13" descr="POINTSTA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20530" y="36511"/>
            <a:ext cx="808037" cy="71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16" descr="POINTSTA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04132" y="5334000"/>
            <a:ext cx="808038" cy="71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44" descr="Fireworks-02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800397">
            <a:off x="8006204" y="472602"/>
            <a:ext cx="1436687" cy="1504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45" descr="Fireworks-02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33400" y="394493"/>
            <a:ext cx="1746250" cy="182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16" descr="POINTSTA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5181600"/>
            <a:ext cx="808038" cy="71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758243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repeatCount="indefinite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bomb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838200" y="1219200"/>
            <a:ext cx="2523832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600" b="1" dirty="0">
                <a:latin typeface="Times New Roman" pitchFamily="18" charset="0"/>
                <a:cs typeface="Times New Roman" pitchFamily="18" charset="0"/>
              </a:rPr>
              <a:t>A. GIỚI THIỆU</a:t>
            </a:r>
            <a:endParaRPr lang="en-US" sz="2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990600" y="1676400"/>
            <a:ext cx="7543800" cy="24929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Truyền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thống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văn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hóa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của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cha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ông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ta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rất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trọng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lễ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nghĩa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Người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xưa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quan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niệm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“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Lời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chào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cao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hơn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mâm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cỗ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”.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Văn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hóa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giao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tiếp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nó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trở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thành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một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nét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độc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đáo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trong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đời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sống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tinh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thần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của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nhân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dân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ta.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Đối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với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mỗi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đối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tượng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giao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tiếp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người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xưa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đều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chỉ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cho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chúng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ta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rất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cụ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thể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:</a:t>
            </a:r>
          </a:p>
        </p:txBody>
      </p:sp>
      <p:sp>
        <p:nvSpPr>
          <p:cNvPr id="5" name="Rectangle 4"/>
          <p:cNvSpPr/>
          <p:nvPr/>
        </p:nvSpPr>
        <p:spPr>
          <a:xfrm>
            <a:off x="1143000" y="4114800"/>
            <a:ext cx="7162800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Già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thì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phải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kính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trẻ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thì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phải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yêu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phải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nhường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nhịn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(“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Kính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già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yêu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trẻ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”; hay “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Trên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kính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dưới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nhường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”)</a:t>
            </a:r>
          </a:p>
        </p:txBody>
      </p:sp>
      <p:sp>
        <p:nvSpPr>
          <p:cNvPr id="6" name="Rectangle 5"/>
          <p:cNvSpPr/>
          <p:nvPr/>
        </p:nvSpPr>
        <p:spPr>
          <a:xfrm>
            <a:off x="1143000" y="4953000"/>
            <a:ext cx="7086600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Đi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đâu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thì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phải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xin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phép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khi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về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thì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phải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chào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hỏi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(“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Đi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thưa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về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trình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”)</a:t>
            </a:r>
          </a:p>
        </p:txBody>
      </p:sp>
      <p:sp>
        <p:nvSpPr>
          <p:cNvPr id="7" name="Rectangle 6"/>
          <p:cNvSpPr/>
          <p:nvPr/>
        </p:nvSpPr>
        <p:spPr>
          <a:xfrm>
            <a:off x="1143000" y="5867400"/>
            <a:ext cx="6015878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Đến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trường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thì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(“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Tiên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học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lễ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hậu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học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văn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”)</a:t>
            </a:r>
          </a:p>
        </p:txBody>
      </p:sp>
      <p:sp>
        <p:nvSpPr>
          <p:cNvPr id="9" name="WordArt 64"/>
          <p:cNvSpPr>
            <a:spLocks noChangeArrowheads="1" noChangeShapeType="1" noTextEdit="1"/>
          </p:cNvSpPr>
          <p:nvPr/>
        </p:nvSpPr>
        <p:spPr bwMode="auto">
          <a:xfrm>
            <a:off x="76200" y="152400"/>
            <a:ext cx="8915400" cy="838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 dirty="0">
                <a:ln w="19050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/>
                <a:cs typeface="Times New Roman"/>
              </a:rPr>
              <a:t>GIÁO DỤC KỸ NĂNG </a:t>
            </a:r>
            <a:r>
              <a:rPr lang="en-US" sz="3600" kern="10" dirty="0" smtClean="0">
                <a:ln w="19050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/>
                <a:cs typeface="Times New Roman"/>
              </a:rPr>
              <a:t>GIAO TIẾP ỨNG XỬ VỚI THÀY CÔ, BẠN BÈ VÀ NGƯỜI LỚN</a:t>
            </a:r>
            <a:endParaRPr lang="en-US" sz="3600" kern="10" dirty="0">
              <a:ln w="19050">
                <a:solidFill>
                  <a:srgbClr val="FF0000"/>
                </a:solidFill>
                <a:round/>
                <a:headEnd/>
                <a:tailEnd/>
              </a:ln>
              <a:solidFill>
                <a:srgbClr val="FF0000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42739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609600" y="1066800"/>
            <a:ext cx="234314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A. GIỚI THIỆU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685800" y="2403157"/>
            <a:ext cx="7239000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…</a:t>
            </a:r>
            <a:endParaRPr lang="en-US" sz="2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685800" y="2743200"/>
            <a:ext cx="7696200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en-US" sz="2600" dirty="0" err="1" smtClean="0">
                <a:latin typeface="Times New Roman" pitchFamily="18" charset="0"/>
                <a:cs typeface="Times New Roman" pitchFamily="18" charset="0"/>
              </a:rPr>
              <a:t>Vậy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nhưng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nhìn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lại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thực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tế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nhìn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lại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nền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văn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hóa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giao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tiếp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ứng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xử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của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xã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hội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ta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hiện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nay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đang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dần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mất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đi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trong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đó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có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văn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hóa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ứng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xử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nơi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học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đường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7" name="Rectangle 6"/>
          <p:cNvSpPr/>
          <p:nvPr/>
        </p:nvSpPr>
        <p:spPr>
          <a:xfrm>
            <a:off x="838200" y="1524000"/>
            <a:ext cx="6629400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Đối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với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thầy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 smtClean="0">
                <a:latin typeface="Times New Roman" pitchFamily="18" charset="0"/>
                <a:cs typeface="Times New Roman" pitchFamily="18" charset="0"/>
              </a:rPr>
              <a:t>cô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600" dirty="0" err="1" smtClean="0">
                <a:latin typeface="Times New Roman" pitchFamily="18" charset="0"/>
                <a:cs typeface="Times New Roman" pitchFamily="18" charset="0"/>
              </a:rPr>
              <a:t>bạn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 smtClean="0">
                <a:latin typeface="Times New Roman" pitchFamily="18" charset="0"/>
                <a:cs typeface="Times New Roman" pitchFamily="18" charset="0"/>
              </a:rPr>
              <a:t>bè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 smtClean="0">
                <a:latin typeface="Times New Roman" pitchFamily="18" charset="0"/>
                <a:cs typeface="Times New Roman" pitchFamily="18" charset="0"/>
              </a:rPr>
              <a:t>thì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(“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Tôn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sư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trọng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đạo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”, “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Kính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thầy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yêu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bạn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”),…</a:t>
            </a:r>
            <a:endParaRPr lang="en-US" sz="2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Picture 7" descr="Káº¿t quáº£ hÃ¬nh áº£nh cho báº¡o lá»±c há»c ÄÆ°á»n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4267200"/>
            <a:ext cx="2819400" cy="2359462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Picture 8" descr="HÃ¬nh áº£nh cÃ³ liÃªn quan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5800" y="4267200"/>
            <a:ext cx="2800350" cy="2342909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WordArt 64"/>
          <p:cNvSpPr>
            <a:spLocks noChangeArrowheads="1" noChangeShapeType="1" noTextEdit="1"/>
          </p:cNvSpPr>
          <p:nvPr/>
        </p:nvSpPr>
        <p:spPr bwMode="auto">
          <a:xfrm>
            <a:off x="76200" y="152400"/>
            <a:ext cx="8915400" cy="838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 dirty="0">
                <a:ln w="19050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/>
                <a:cs typeface="Times New Roman"/>
              </a:rPr>
              <a:t>GIÁO DỤC KỸ NĂNG </a:t>
            </a:r>
            <a:r>
              <a:rPr lang="en-US" sz="3600" kern="10" dirty="0" smtClean="0">
                <a:ln w="19050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/>
                <a:cs typeface="Times New Roman"/>
              </a:rPr>
              <a:t>GIAO TIẾP ỨNG XỬ VỚI THÀY CÔ, BẠN BÈ VÀ NGƯỜI LỚN</a:t>
            </a:r>
            <a:endParaRPr lang="en-US" sz="3600" kern="10" dirty="0">
              <a:ln w="19050">
                <a:solidFill>
                  <a:srgbClr val="FF0000"/>
                </a:solidFill>
                <a:round/>
                <a:headEnd/>
                <a:tailEnd/>
              </a:ln>
              <a:solidFill>
                <a:srgbClr val="FF0000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1401348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533400" y="955357"/>
            <a:ext cx="2268570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600" b="1" dirty="0">
                <a:latin typeface="Times New Roman" pitchFamily="18" charset="0"/>
                <a:cs typeface="Times New Roman" pitchFamily="18" charset="0"/>
              </a:rPr>
              <a:t>B. NỘI DUNG</a:t>
            </a:r>
            <a:endParaRPr lang="en-US" sz="2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609600" y="1419761"/>
            <a:ext cx="4969630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600" b="1" dirty="0"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en-US" sz="2600" b="1" dirty="0" err="1" smtClean="0">
                <a:latin typeface="Times New Roman" pitchFamily="18" charset="0"/>
                <a:cs typeface="Times New Roman" pitchFamily="18" charset="0"/>
              </a:rPr>
              <a:t>Kỹ</a:t>
            </a:r>
            <a:r>
              <a:rPr lang="en-US" sz="2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b="1" dirty="0" err="1">
                <a:latin typeface="Times New Roman" pitchFamily="18" charset="0"/>
                <a:cs typeface="Times New Roman" pitchFamily="18" charset="0"/>
              </a:rPr>
              <a:t>năng</a:t>
            </a:r>
            <a:r>
              <a:rPr lang="en-US" sz="26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b="1" dirty="0" err="1">
                <a:latin typeface="Times New Roman" pitchFamily="18" charset="0"/>
                <a:cs typeface="Times New Roman" pitchFamily="18" charset="0"/>
              </a:rPr>
              <a:t>giao</a:t>
            </a:r>
            <a:r>
              <a:rPr lang="en-US" sz="26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b="1" dirty="0" err="1">
                <a:latin typeface="Times New Roman" pitchFamily="18" charset="0"/>
                <a:cs typeface="Times New Roman" pitchFamily="18" charset="0"/>
              </a:rPr>
              <a:t>tiếp</a:t>
            </a:r>
            <a:r>
              <a:rPr lang="en-US" sz="26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b="1" dirty="0" err="1">
                <a:latin typeface="Times New Roman" pitchFamily="18" charset="0"/>
                <a:cs typeface="Times New Roman" pitchFamily="18" charset="0"/>
              </a:rPr>
              <a:t>ứng</a:t>
            </a:r>
            <a:r>
              <a:rPr lang="en-US" sz="26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b="1" dirty="0" err="1" smtClean="0">
                <a:latin typeface="Times New Roman" pitchFamily="18" charset="0"/>
                <a:cs typeface="Times New Roman" pitchFamily="18" charset="0"/>
              </a:rPr>
              <a:t>xử</a:t>
            </a:r>
            <a:r>
              <a:rPr lang="en-US" sz="2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b="1" dirty="0" err="1" smtClean="0">
                <a:latin typeface="Times New Roman" pitchFamily="18" charset="0"/>
                <a:cs typeface="Times New Roman" pitchFamily="18" charset="0"/>
              </a:rPr>
              <a:t>là</a:t>
            </a:r>
            <a:r>
              <a:rPr lang="en-US" sz="2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b="1" dirty="0" err="1" smtClean="0">
                <a:latin typeface="Times New Roman" pitchFamily="18" charset="0"/>
                <a:cs typeface="Times New Roman" pitchFamily="18" charset="0"/>
              </a:rPr>
              <a:t>gì</a:t>
            </a:r>
            <a:r>
              <a:rPr lang="en-US" sz="2600" b="1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en-US" sz="2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914400" y="1888629"/>
            <a:ext cx="7315200" cy="16927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Kỹ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năng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giao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tiếp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ứng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xử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là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tập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hợp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những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quy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tắc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nghệ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thuật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cách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ứng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xử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đối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đáp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được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đúc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rút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qua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kinh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nghiệm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thực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tế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hằng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ngày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giúp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mọi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người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giao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tiếp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hiệu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quả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7" name="Rectangle 6"/>
          <p:cNvSpPr/>
          <p:nvPr/>
        </p:nvSpPr>
        <p:spPr>
          <a:xfrm>
            <a:off x="931762" y="3581400"/>
            <a:ext cx="7297838" cy="20928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Kỹ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năng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giao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tiếp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là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hình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thức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giao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tiếp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được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nâng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lên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thành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nghệ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thuật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nó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bao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gồm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những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kỹ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năng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nhỏ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như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kỹ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năng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lắng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nghe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kỹ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năng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thấu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hiểu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kỹ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năng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sử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dụng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ngôn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ngữ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cơ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thể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kỹ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năng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sử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dụng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ngôn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từ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âm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điệu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,…</a:t>
            </a:r>
          </a:p>
        </p:txBody>
      </p:sp>
      <p:sp>
        <p:nvSpPr>
          <p:cNvPr id="8" name="Rectangle 7"/>
          <p:cNvSpPr/>
          <p:nvPr/>
        </p:nvSpPr>
        <p:spPr>
          <a:xfrm>
            <a:off x="891250" y="5736848"/>
            <a:ext cx="7338349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Để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có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được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kỹ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năng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giao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tiếp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ứng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xử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tốt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mọi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người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cần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thường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xuyên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rèn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luyện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và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cả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sự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học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 smtClean="0">
                <a:latin typeface="Times New Roman" pitchFamily="18" charset="0"/>
                <a:cs typeface="Times New Roman" pitchFamily="18" charset="0"/>
              </a:rPr>
              <a:t>tập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 smtClean="0">
                <a:latin typeface="Times New Roman" pitchFamily="18" charset="0"/>
                <a:cs typeface="Times New Roman" pitchFamily="18" charset="0"/>
              </a:rPr>
              <a:t>trau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 smtClean="0">
                <a:latin typeface="Times New Roman" pitchFamily="18" charset="0"/>
                <a:cs typeface="Times New Roman" pitchFamily="18" charset="0"/>
              </a:rPr>
              <a:t>dồi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2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WordArt 64"/>
          <p:cNvSpPr>
            <a:spLocks noChangeArrowheads="1" noChangeShapeType="1" noTextEdit="1"/>
          </p:cNvSpPr>
          <p:nvPr/>
        </p:nvSpPr>
        <p:spPr bwMode="auto">
          <a:xfrm>
            <a:off x="76200" y="152400"/>
            <a:ext cx="8915400" cy="838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 dirty="0">
                <a:ln w="19050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/>
                <a:cs typeface="Times New Roman"/>
              </a:rPr>
              <a:t>GIÁO DỤC KỸ NĂNG </a:t>
            </a:r>
            <a:r>
              <a:rPr lang="en-US" sz="3600" kern="10" dirty="0" smtClean="0">
                <a:ln w="19050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/>
                <a:cs typeface="Times New Roman"/>
              </a:rPr>
              <a:t>GIAO TIẾP ỨNG XỬ VỚI THÀY CÔ, BẠN BÈ VÀ NGƯỜI LỚN</a:t>
            </a:r>
            <a:endParaRPr lang="en-US" sz="3600" kern="10" dirty="0">
              <a:ln w="19050">
                <a:solidFill>
                  <a:srgbClr val="FF0000"/>
                </a:solidFill>
                <a:round/>
                <a:headEnd/>
                <a:tailEnd/>
              </a:ln>
              <a:solidFill>
                <a:srgbClr val="FF0000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8393430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609600" y="1066800"/>
            <a:ext cx="7848600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600" b="1" dirty="0"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en-US" sz="2600" b="1" dirty="0" err="1">
                <a:latin typeface="Times New Roman" pitchFamily="18" charset="0"/>
                <a:cs typeface="Times New Roman" pitchFamily="18" charset="0"/>
              </a:rPr>
              <a:t>Thực</a:t>
            </a:r>
            <a:r>
              <a:rPr lang="en-US" sz="26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b="1" dirty="0" err="1">
                <a:latin typeface="Times New Roman" pitchFamily="18" charset="0"/>
                <a:cs typeface="Times New Roman" pitchFamily="18" charset="0"/>
              </a:rPr>
              <a:t>trạng</a:t>
            </a:r>
            <a:r>
              <a:rPr lang="en-US" sz="26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b="1" dirty="0" err="1">
                <a:latin typeface="Times New Roman" pitchFamily="18" charset="0"/>
                <a:cs typeface="Times New Roman" pitchFamily="18" charset="0"/>
              </a:rPr>
              <a:t>kỹ</a:t>
            </a:r>
            <a:r>
              <a:rPr lang="en-US" sz="26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b="1" dirty="0" err="1">
                <a:latin typeface="Times New Roman" pitchFamily="18" charset="0"/>
                <a:cs typeface="Times New Roman" pitchFamily="18" charset="0"/>
              </a:rPr>
              <a:t>năng</a:t>
            </a:r>
            <a:r>
              <a:rPr lang="en-US" sz="26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b="1" dirty="0" err="1">
                <a:latin typeface="Times New Roman" pitchFamily="18" charset="0"/>
                <a:cs typeface="Times New Roman" pitchFamily="18" charset="0"/>
              </a:rPr>
              <a:t>giao</a:t>
            </a:r>
            <a:r>
              <a:rPr lang="en-US" sz="26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b="1" dirty="0" err="1">
                <a:latin typeface="Times New Roman" pitchFamily="18" charset="0"/>
                <a:cs typeface="Times New Roman" pitchFamily="18" charset="0"/>
              </a:rPr>
              <a:t>tiếp</a:t>
            </a:r>
            <a:r>
              <a:rPr lang="en-US" sz="26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b="1" dirty="0" err="1">
                <a:latin typeface="Times New Roman" pitchFamily="18" charset="0"/>
                <a:cs typeface="Times New Roman" pitchFamily="18" charset="0"/>
              </a:rPr>
              <a:t>ứng</a:t>
            </a:r>
            <a:r>
              <a:rPr lang="en-US" sz="26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b="1" dirty="0" err="1">
                <a:latin typeface="Times New Roman" pitchFamily="18" charset="0"/>
                <a:cs typeface="Times New Roman" pitchFamily="18" charset="0"/>
              </a:rPr>
              <a:t>xử</a:t>
            </a:r>
            <a:r>
              <a:rPr lang="en-US" sz="26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b="1" dirty="0" err="1">
                <a:latin typeface="Times New Roman" pitchFamily="18" charset="0"/>
                <a:cs typeface="Times New Roman" pitchFamily="18" charset="0"/>
              </a:rPr>
              <a:t>của</a:t>
            </a:r>
            <a:r>
              <a:rPr lang="en-US" sz="26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b="1" dirty="0" err="1">
                <a:latin typeface="Times New Roman" pitchFamily="18" charset="0"/>
                <a:cs typeface="Times New Roman" pitchFamily="18" charset="0"/>
              </a:rPr>
              <a:t>học</a:t>
            </a:r>
            <a:r>
              <a:rPr lang="en-US" sz="26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b="1" dirty="0" err="1">
                <a:latin typeface="Times New Roman" pitchFamily="18" charset="0"/>
                <a:cs typeface="Times New Roman" pitchFamily="18" charset="0"/>
              </a:rPr>
              <a:t>sinh</a:t>
            </a:r>
            <a:endParaRPr lang="en-US" sz="2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914400" y="1524000"/>
            <a:ext cx="7696200" cy="28931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en-US" sz="2600" dirty="0" err="1" smtClean="0">
                <a:latin typeface="Times New Roman" pitchFamily="18" charset="0"/>
                <a:cs typeface="Times New Roman" pitchFamily="18" charset="0"/>
              </a:rPr>
              <a:t>Có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thể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nói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học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sinh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ngày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nay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rất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giỏi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các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em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biết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rất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nhiều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thứ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nhiều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lĩnh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vực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khác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nhau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Tuy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nhiên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các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em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lại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thiếu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đi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rất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nhiều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kỹ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năng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sống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trong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đó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cần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thiết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 smtClean="0">
                <a:latin typeface="Times New Roman" pitchFamily="18" charset="0"/>
                <a:cs typeface="Times New Roman" pitchFamily="18" charset="0"/>
              </a:rPr>
              <a:t>nhất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600" dirty="0" err="1" smtClean="0">
                <a:latin typeface="Times New Roman" pitchFamily="18" charset="0"/>
                <a:cs typeface="Times New Roman" pitchFamily="18" charset="0"/>
              </a:rPr>
              <a:t>gần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 smtClean="0">
                <a:latin typeface="Times New Roman" pitchFamily="18" charset="0"/>
                <a:cs typeface="Times New Roman" pitchFamily="18" charset="0"/>
              </a:rPr>
              <a:t>gũi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 smtClean="0">
                <a:latin typeface="Times New Roman" pitchFamily="18" charset="0"/>
                <a:cs typeface="Times New Roman" pitchFamily="18" charset="0"/>
              </a:rPr>
              <a:t>nhất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là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kỹ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năng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giao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tiếp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ứng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xử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Nhìn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lại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cách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xư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xử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của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không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ít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học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sinh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đối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với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thầy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cô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bạn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bè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và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người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lớn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bây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giờ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làm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cho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chúng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ta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phải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buồn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lòng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. </a:t>
            </a:r>
          </a:p>
        </p:txBody>
      </p:sp>
      <p:sp>
        <p:nvSpPr>
          <p:cNvPr id="6" name="Rectangle 5"/>
          <p:cNvSpPr/>
          <p:nvPr/>
        </p:nvSpPr>
        <p:spPr>
          <a:xfrm>
            <a:off x="943336" y="4365010"/>
            <a:ext cx="7286263" cy="24929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Ví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dụ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*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Đối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với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thầy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cô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Học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sinh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gặp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thầy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cô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không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chào</a:t>
            </a:r>
            <a:endParaRPr lang="en-US" sz="26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Không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thực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hiện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những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nhiệm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vụ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học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tập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và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rèn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luyện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mà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thầy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cô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giao</a:t>
            </a:r>
            <a:endParaRPr lang="en-US" sz="26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Có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lời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nói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và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hành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vi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vô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lễ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với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thầy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cô</a:t>
            </a:r>
            <a:endParaRPr lang="en-US" sz="2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WordArt 64"/>
          <p:cNvSpPr>
            <a:spLocks noChangeArrowheads="1" noChangeShapeType="1" noTextEdit="1"/>
          </p:cNvSpPr>
          <p:nvPr/>
        </p:nvSpPr>
        <p:spPr bwMode="auto">
          <a:xfrm>
            <a:off x="76200" y="152400"/>
            <a:ext cx="8915400" cy="838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 dirty="0">
                <a:ln w="19050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/>
                <a:cs typeface="Times New Roman"/>
              </a:rPr>
              <a:t>GIÁO DỤC KỸ NĂNG </a:t>
            </a:r>
            <a:r>
              <a:rPr lang="en-US" sz="3600" kern="10" dirty="0" smtClean="0">
                <a:ln w="19050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/>
                <a:cs typeface="Times New Roman"/>
              </a:rPr>
              <a:t>GIAO TIẾP ỨNG XỬ VỚI THÀY CÔ, BẠN BÈ VÀ NGƯỜI LỚN</a:t>
            </a:r>
            <a:endParaRPr lang="en-US" sz="3600" kern="10" dirty="0">
              <a:ln w="19050">
                <a:solidFill>
                  <a:srgbClr val="FF0000"/>
                </a:solidFill>
                <a:round/>
                <a:headEnd/>
                <a:tailEnd/>
              </a:ln>
              <a:solidFill>
                <a:srgbClr val="FF0000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6100056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609600" y="1066800"/>
            <a:ext cx="7848600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600" b="1" dirty="0"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en-US" sz="2600" b="1" dirty="0" err="1">
                <a:latin typeface="Times New Roman" pitchFamily="18" charset="0"/>
                <a:cs typeface="Times New Roman" pitchFamily="18" charset="0"/>
              </a:rPr>
              <a:t>Thực</a:t>
            </a:r>
            <a:r>
              <a:rPr lang="en-US" sz="26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b="1" dirty="0" err="1">
                <a:latin typeface="Times New Roman" pitchFamily="18" charset="0"/>
                <a:cs typeface="Times New Roman" pitchFamily="18" charset="0"/>
              </a:rPr>
              <a:t>trạng</a:t>
            </a:r>
            <a:r>
              <a:rPr lang="en-US" sz="26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b="1" dirty="0" err="1">
                <a:latin typeface="Times New Roman" pitchFamily="18" charset="0"/>
                <a:cs typeface="Times New Roman" pitchFamily="18" charset="0"/>
              </a:rPr>
              <a:t>kỹ</a:t>
            </a:r>
            <a:r>
              <a:rPr lang="en-US" sz="26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b="1" dirty="0" err="1">
                <a:latin typeface="Times New Roman" pitchFamily="18" charset="0"/>
                <a:cs typeface="Times New Roman" pitchFamily="18" charset="0"/>
              </a:rPr>
              <a:t>năng</a:t>
            </a:r>
            <a:r>
              <a:rPr lang="en-US" sz="26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b="1" dirty="0" err="1">
                <a:latin typeface="Times New Roman" pitchFamily="18" charset="0"/>
                <a:cs typeface="Times New Roman" pitchFamily="18" charset="0"/>
              </a:rPr>
              <a:t>giao</a:t>
            </a:r>
            <a:r>
              <a:rPr lang="en-US" sz="26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b="1" dirty="0" err="1">
                <a:latin typeface="Times New Roman" pitchFamily="18" charset="0"/>
                <a:cs typeface="Times New Roman" pitchFamily="18" charset="0"/>
              </a:rPr>
              <a:t>tiếp</a:t>
            </a:r>
            <a:r>
              <a:rPr lang="en-US" sz="26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b="1" dirty="0" err="1">
                <a:latin typeface="Times New Roman" pitchFamily="18" charset="0"/>
                <a:cs typeface="Times New Roman" pitchFamily="18" charset="0"/>
              </a:rPr>
              <a:t>ứng</a:t>
            </a:r>
            <a:r>
              <a:rPr lang="en-US" sz="26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b="1" dirty="0" err="1">
                <a:latin typeface="Times New Roman" pitchFamily="18" charset="0"/>
                <a:cs typeface="Times New Roman" pitchFamily="18" charset="0"/>
              </a:rPr>
              <a:t>xử</a:t>
            </a:r>
            <a:r>
              <a:rPr lang="en-US" sz="26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b="1" dirty="0" err="1">
                <a:latin typeface="Times New Roman" pitchFamily="18" charset="0"/>
                <a:cs typeface="Times New Roman" pitchFamily="18" charset="0"/>
              </a:rPr>
              <a:t>của</a:t>
            </a:r>
            <a:r>
              <a:rPr lang="en-US" sz="26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b="1" dirty="0" err="1">
                <a:latin typeface="Times New Roman" pitchFamily="18" charset="0"/>
                <a:cs typeface="Times New Roman" pitchFamily="18" charset="0"/>
              </a:rPr>
              <a:t>học</a:t>
            </a:r>
            <a:r>
              <a:rPr lang="en-US" sz="26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b="1" dirty="0" err="1">
                <a:latin typeface="Times New Roman" pitchFamily="18" charset="0"/>
                <a:cs typeface="Times New Roman" pitchFamily="18" charset="0"/>
              </a:rPr>
              <a:t>sinh</a:t>
            </a:r>
            <a:endParaRPr lang="en-US" sz="2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914400" y="1600200"/>
            <a:ext cx="7467600" cy="20928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*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Đối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với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bạn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bè</a:t>
            </a:r>
            <a:endParaRPr lang="en-US" sz="26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Không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tôn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trọng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bạn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bè</a:t>
            </a:r>
            <a:endParaRPr lang="en-US" sz="26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Kết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bè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kết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phái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gây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gỗ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nhau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bạo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lực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học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đường</a:t>
            </a:r>
            <a:endParaRPr lang="en-US" sz="26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Đối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xử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thô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bạo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thiếu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tế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nhị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nói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tục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chửi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thề</a:t>
            </a:r>
            <a:endParaRPr lang="en-US" sz="26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…</a:t>
            </a:r>
          </a:p>
        </p:txBody>
      </p:sp>
      <p:sp>
        <p:nvSpPr>
          <p:cNvPr id="7" name="Rectangle 6"/>
          <p:cNvSpPr/>
          <p:nvPr/>
        </p:nvSpPr>
        <p:spPr>
          <a:xfrm>
            <a:off x="908612" y="3660100"/>
            <a:ext cx="7701988" cy="28931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*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Đối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với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người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lớn</a:t>
            </a:r>
            <a:endParaRPr lang="en-US" sz="26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Về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nhà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không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chào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hỏi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cha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mẹ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ông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bà</a:t>
            </a:r>
            <a:endParaRPr lang="en-US" sz="26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Không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vâng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lời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cha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mẹ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ông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bà</a:t>
            </a:r>
            <a:endParaRPr lang="en-US" sz="26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- Ra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đường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thiếu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lễ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phép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thậm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chí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ngang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ngược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không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coi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ai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ra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gì</a:t>
            </a:r>
            <a:endParaRPr lang="en-US" sz="26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Làm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ồn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gây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rối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nơi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công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cộng</a:t>
            </a:r>
            <a:endParaRPr lang="en-US" sz="26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…</a:t>
            </a:r>
          </a:p>
        </p:txBody>
      </p:sp>
      <p:sp>
        <p:nvSpPr>
          <p:cNvPr id="11" name="WordArt 64"/>
          <p:cNvSpPr>
            <a:spLocks noChangeArrowheads="1" noChangeShapeType="1" noTextEdit="1"/>
          </p:cNvSpPr>
          <p:nvPr/>
        </p:nvSpPr>
        <p:spPr bwMode="auto">
          <a:xfrm>
            <a:off x="76200" y="152400"/>
            <a:ext cx="8915400" cy="838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 dirty="0">
                <a:ln w="19050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/>
                <a:cs typeface="Times New Roman"/>
              </a:rPr>
              <a:t>GIÁO DỤC KỸ NĂNG </a:t>
            </a:r>
            <a:r>
              <a:rPr lang="en-US" sz="3600" kern="10" dirty="0" smtClean="0">
                <a:ln w="19050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/>
                <a:cs typeface="Times New Roman"/>
              </a:rPr>
              <a:t>GIAO TIẾP ỨNG XỬ VỚI THÀY CÔ, BẠN BÈ VÀ NGƯỜI LỚN</a:t>
            </a:r>
            <a:endParaRPr lang="en-US" sz="3600" kern="10" dirty="0">
              <a:ln w="19050">
                <a:solidFill>
                  <a:srgbClr val="FF0000"/>
                </a:solidFill>
                <a:round/>
                <a:headEnd/>
                <a:tailEnd/>
              </a:ln>
              <a:solidFill>
                <a:srgbClr val="FF0000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8704021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609600" y="1066800"/>
            <a:ext cx="7848600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600" b="1" dirty="0"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en-US" sz="2600" b="1" dirty="0" err="1">
                <a:latin typeface="Times New Roman" pitchFamily="18" charset="0"/>
                <a:cs typeface="Times New Roman" pitchFamily="18" charset="0"/>
              </a:rPr>
              <a:t>Thực</a:t>
            </a:r>
            <a:r>
              <a:rPr lang="en-US" sz="26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b="1" dirty="0" err="1">
                <a:latin typeface="Times New Roman" pitchFamily="18" charset="0"/>
                <a:cs typeface="Times New Roman" pitchFamily="18" charset="0"/>
              </a:rPr>
              <a:t>trạng</a:t>
            </a:r>
            <a:r>
              <a:rPr lang="en-US" sz="26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b="1" dirty="0" err="1">
                <a:latin typeface="Times New Roman" pitchFamily="18" charset="0"/>
                <a:cs typeface="Times New Roman" pitchFamily="18" charset="0"/>
              </a:rPr>
              <a:t>kỹ</a:t>
            </a:r>
            <a:r>
              <a:rPr lang="en-US" sz="26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b="1" dirty="0" err="1">
                <a:latin typeface="Times New Roman" pitchFamily="18" charset="0"/>
                <a:cs typeface="Times New Roman" pitchFamily="18" charset="0"/>
              </a:rPr>
              <a:t>năng</a:t>
            </a:r>
            <a:r>
              <a:rPr lang="en-US" sz="26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b="1" dirty="0" err="1">
                <a:latin typeface="Times New Roman" pitchFamily="18" charset="0"/>
                <a:cs typeface="Times New Roman" pitchFamily="18" charset="0"/>
              </a:rPr>
              <a:t>giao</a:t>
            </a:r>
            <a:r>
              <a:rPr lang="en-US" sz="26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b="1" dirty="0" err="1">
                <a:latin typeface="Times New Roman" pitchFamily="18" charset="0"/>
                <a:cs typeface="Times New Roman" pitchFamily="18" charset="0"/>
              </a:rPr>
              <a:t>tiếp</a:t>
            </a:r>
            <a:r>
              <a:rPr lang="en-US" sz="26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b="1" dirty="0" err="1">
                <a:latin typeface="Times New Roman" pitchFamily="18" charset="0"/>
                <a:cs typeface="Times New Roman" pitchFamily="18" charset="0"/>
              </a:rPr>
              <a:t>ứng</a:t>
            </a:r>
            <a:r>
              <a:rPr lang="en-US" sz="26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b="1" dirty="0" err="1">
                <a:latin typeface="Times New Roman" pitchFamily="18" charset="0"/>
                <a:cs typeface="Times New Roman" pitchFamily="18" charset="0"/>
              </a:rPr>
              <a:t>xử</a:t>
            </a:r>
            <a:r>
              <a:rPr lang="en-US" sz="26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b="1" dirty="0" err="1">
                <a:latin typeface="Times New Roman" pitchFamily="18" charset="0"/>
                <a:cs typeface="Times New Roman" pitchFamily="18" charset="0"/>
              </a:rPr>
              <a:t>của</a:t>
            </a:r>
            <a:r>
              <a:rPr lang="en-US" sz="26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b="1" dirty="0" err="1">
                <a:latin typeface="Times New Roman" pitchFamily="18" charset="0"/>
                <a:cs typeface="Times New Roman" pitchFamily="18" charset="0"/>
              </a:rPr>
              <a:t>học</a:t>
            </a:r>
            <a:r>
              <a:rPr lang="en-US" sz="26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b="1" dirty="0" err="1">
                <a:latin typeface="Times New Roman" pitchFamily="18" charset="0"/>
                <a:cs typeface="Times New Roman" pitchFamily="18" charset="0"/>
              </a:rPr>
              <a:t>sinh</a:t>
            </a:r>
            <a:endParaRPr lang="en-US" sz="2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838200" y="1600200"/>
            <a:ext cx="7473387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en-US" sz="2600" dirty="0" err="1" smtClean="0">
                <a:latin typeface="Times New Roman" pitchFamily="18" charset="0"/>
                <a:cs typeface="Times New Roman" pitchFamily="18" charset="0"/>
              </a:rPr>
              <a:t>Cách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ứng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xử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này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một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phần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liên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quan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đến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đạo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đức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học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sinh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nhưng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phần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lớn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khác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nó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thể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hiện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các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em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đang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thiếu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đi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kỹ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năng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giao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tiếp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ứng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xử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6" name="WordArt 64"/>
          <p:cNvSpPr>
            <a:spLocks noChangeArrowheads="1" noChangeShapeType="1" noTextEdit="1"/>
          </p:cNvSpPr>
          <p:nvPr/>
        </p:nvSpPr>
        <p:spPr bwMode="auto">
          <a:xfrm>
            <a:off x="76200" y="152400"/>
            <a:ext cx="8915400" cy="838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 dirty="0">
                <a:ln w="19050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/>
                <a:cs typeface="Times New Roman"/>
              </a:rPr>
              <a:t>GIÁO DỤC KỸ NĂNG </a:t>
            </a:r>
            <a:r>
              <a:rPr lang="en-US" sz="3600" kern="10" dirty="0" smtClean="0">
                <a:ln w="19050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/>
                <a:cs typeface="Times New Roman"/>
              </a:rPr>
              <a:t>GIAO TIẾP ỨNG XỬ VỚI THÀY CÔ, BẠN BÈ VÀ NGƯỜI LỚN</a:t>
            </a:r>
            <a:endParaRPr lang="en-US" sz="3600" kern="10" dirty="0">
              <a:ln w="19050">
                <a:solidFill>
                  <a:srgbClr val="FF0000"/>
                </a:solidFill>
                <a:round/>
                <a:headEnd/>
                <a:tailEnd/>
              </a:ln>
              <a:solidFill>
                <a:srgbClr val="FF0000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8810305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609600" y="990600"/>
            <a:ext cx="7696200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en-US" sz="2600" b="1" dirty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2600" b="1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sz="2600" b="1" dirty="0" err="1">
                <a:latin typeface="Times New Roman" pitchFamily="18" charset="0"/>
                <a:cs typeface="Times New Roman" pitchFamily="18" charset="0"/>
              </a:rPr>
              <a:t>Giải</a:t>
            </a:r>
            <a:r>
              <a:rPr lang="en-US" sz="26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b="1" dirty="0" err="1">
                <a:latin typeface="Times New Roman" pitchFamily="18" charset="0"/>
                <a:cs typeface="Times New Roman" pitchFamily="18" charset="0"/>
              </a:rPr>
              <a:t>pháp</a:t>
            </a:r>
            <a:r>
              <a:rPr lang="en-US" sz="26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b="1" dirty="0" err="1">
                <a:latin typeface="Times New Roman" pitchFamily="18" charset="0"/>
                <a:cs typeface="Times New Roman" pitchFamily="18" charset="0"/>
              </a:rPr>
              <a:t>giáo</a:t>
            </a:r>
            <a:r>
              <a:rPr lang="en-US" sz="26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b="1" dirty="0" err="1" smtClean="0">
                <a:latin typeface="Times New Roman" pitchFamily="18" charset="0"/>
                <a:cs typeface="Times New Roman" pitchFamily="18" charset="0"/>
              </a:rPr>
              <a:t>dục</a:t>
            </a:r>
            <a:r>
              <a:rPr lang="en-US" sz="2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b="1" dirty="0" err="1" smtClean="0">
                <a:latin typeface="Times New Roman" pitchFamily="18" charset="0"/>
                <a:cs typeface="Times New Roman" pitchFamily="18" charset="0"/>
              </a:rPr>
              <a:t>kỹ</a:t>
            </a:r>
            <a:r>
              <a:rPr lang="en-US" sz="2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b="1" dirty="0" err="1" smtClean="0">
                <a:latin typeface="Times New Roman" pitchFamily="18" charset="0"/>
                <a:cs typeface="Times New Roman" pitchFamily="18" charset="0"/>
              </a:rPr>
              <a:t>năng</a:t>
            </a:r>
            <a:r>
              <a:rPr lang="en-US" sz="2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b="1" dirty="0" err="1" smtClean="0">
                <a:latin typeface="Times New Roman" pitchFamily="18" charset="0"/>
                <a:cs typeface="Times New Roman" pitchFamily="18" charset="0"/>
              </a:rPr>
              <a:t>giao</a:t>
            </a:r>
            <a:r>
              <a:rPr lang="en-US" sz="2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b="1" dirty="0" err="1" smtClean="0">
                <a:latin typeface="Times New Roman" pitchFamily="18" charset="0"/>
                <a:cs typeface="Times New Roman" pitchFamily="18" charset="0"/>
              </a:rPr>
              <a:t>tiếp</a:t>
            </a:r>
            <a:r>
              <a:rPr lang="en-US" sz="2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b="1" dirty="0" err="1" smtClean="0">
                <a:latin typeface="Times New Roman" pitchFamily="18" charset="0"/>
                <a:cs typeface="Times New Roman" pitchFamily="18" charset="0"/>
              </a:rPr>
              <a:t>ứng</a:t>
            </a:r>
            <a:r>
              <a:rPr lang="en-US" sz="2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b="1" dirty="0" err="1" smtClean="0">
                <a:latin typeface="Times New Roman" pitchFamily="18" charset="0"/>
                <a:cs typeface="Times New Roman" pitchFamily="18" charset="0"/>
              </a:rPr>
              <a:t>xử</a:t>
            </a:r>
            <a:r>
              <a:rPr lang="en-US" sz="2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b="1" dirty="0" err="1">
                <a:latin typeface="Times New Roman" pitchFamily="18" charset="0"/>
                <a:cs typeface="Times New Roman" pitchFamily="18" charset="0"/>
              </a:rPr>
              <a:t>cho</a:t>
            </a:r>
            <a:r>
              <a:rPr lang="en-US" sz="26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b="1" dirty="0" err="1">
                <a:latin typeface="Times New Roman" pitchFamily="18" charset="0"/>
                <a:cs typeface="Times New Roman" pitchFamily="18" charset="0"/>
              </a:rPr>
              <a:t>học</a:t>
            </a:r>
            <a:r>
              <a:rPr lang="en-US" sz="26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b="1" dirty="0" err="1">
                <a:latin typeface="Times New Roman" pitchFamily="18" charset="0"/>
                <a:cs typeface="Times New Roman" pitchFamily="18" charset="0"/>
              </a:rPr>
              <a:t>sinh</a:t>
            </a:r>
            <a:r>
              <a:rPr lang="en-US" sz="26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b="1" dirty="0" err="1">
                <a:latin typeface="Times New Roman" pitchFamily="18" charset="0"/>
                <a:cs typeface="Times New Roman" pitchFamily="18" charset="0"/>
              </a:rPr>
              <a:t>hiện</a:t>
            </a:r>
            <a:r>
              <a:rPr lang="en-US" sz="2600" b="1" dirty="0">
                <a:latin typeface="Times New Roman" pitchFamily="18" charset="0"/>
                <a:cs typeface="Times New Roman" pitchFamily="18" charset="0"/>
              </a:rPr>
              <a:t> nay</a:t>
            </a:r>
            <a:endParaRPr lang="en-US" sz="2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914400" y="2286000"/>
            <a:ext cx="7696200" cy="16927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en-US" sz="2600" dirty="0" err="1" smtClean="0">
                <a:latin typeface="Times New Roman" pitchFamily="18" charset="0"/>
                <a:cs typeface="Times New Roman" pitchFamily="18" charset="0"/>
              </a:rPr>
              <a:t>Tích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hợp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giáo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dục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kỹ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năng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giao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tiếp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ứng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xử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trong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các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môn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học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Kết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hợp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chặt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chẽ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nhiệm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vụ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giáo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dục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tri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thức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cùng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với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giáo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dục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kỹ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năng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nhất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là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kỹ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năng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giao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tiếp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ứng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xử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cho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học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sinh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. </a:t>
            </a:r>
          </a:p>
        </p:txBody>
      </p:sp>
      <p:sp>
        <p:nvSpPr>
          <p:cNvPr id="6" name="Rectangle 5"/>
          <p:cNvSpPr/>
          <p:nvPr/>
        </p:nvSpPr>
        <p:spPr>
          <a:xfrm>
            <a:off x="914400" y="3946029"/>
            <a:ext cx="7848600" cy="16927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en-US" sz="2600" dirty="0" err="1" smtClean="0">
                <a:latin typeface="Times New Roman" pitchFamily="18" charset="0"/>
                <a:cs typeface="Times New Roman" pitchFamily="18" charset="0"/>
              </a:rPr>
              <a:t>Tăng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cường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tuyên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dương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những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tấm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gương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có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cách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ứng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xử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đẹp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đối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với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thầy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cô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bạn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bè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người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lớn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trong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trường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học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và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trong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cuộc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sống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Lấy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đó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làm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mẫu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mực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khuyến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khích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học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sinh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noi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theo.</a:t>
            </a:r>
            <a:endParaRPr lang="en-US" sz="2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914400" y="1869757"/>
            <a:ext cx="2887329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3.1 </a:t>
            </a:r>
            <a:r>
              <a:rPr lang="en-US" sz="2600" dirty="0" err="1" smtClean="0">
                <a:latin typeface="Times New Roman" pitchFamily="18" charset="0"/>
                <a:cs typeface="Times New Roman" pitchFamily="18" charset="0"/>
              </a:rPr>
              <a:t>Giải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 smtClean="0">
                <a:latin typeface="Times New Roman" pitchFamily="18" charset="0"/>
                <a:cs typeface="Times New Roman" pitchFamily="18" charset="0"/>
              </a:rPr>
              <a:t>pháp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 smtClean="0">
                <a:latin typeface="Times New Roman" pitchFamily="18" charset="0"/>
                <a:cs typeface="Times New Roman" pitchFamily="18" charset="0"/>
              </a:rPr>
              <a:t>chung</a:t>
            </a:r>
            <a:endParaRPr lang="en-US" sz="2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WordArt 64"/>
          <p:cNvSpPr>
            <a:spLocks noChangeArrowheads="1" noChangeShapeType="1" noTextEdit="1"/>
          </p:cNvSpPr>
          <p:nvPr/>
        </p:nvSpPr>
        <p:spPr bwMode="auto">
          <a:xfrm>
            <a:off x="76200" y="152400"/>
            <a:ext cx="8915400" cy="838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 dirty="0">
                <a:ln w="19050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/>
                <a:cs typeface="Times New Roman"/>
              </a:rPr>
              <a:t>GIÁO DỤC KỸ NĂNG </a:t>
            </a:r>
            <a:r>
              <a:rPr lang="en-US" sz="3600" kern="10" dirty="0" smtClean="0">
                <a:ln w="19050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/>
                <a:cs typeface="Times New Roman"/>
              </a:rPr>
              <a:t>GIAO TIẾP ỨNG XỬ VỚI THÀY CÔ, BẠN BÈ VÀ NGƯỜI LỚN</a:t>
            </a:r>
            <a:endParaRPr lang="en-US" sz="3600" kern="10" dirty="0">
              <a:ln w="19050">
                <a:solidFill>
                  <a:srgbClr val="FF0000"/>
                </a:solidFill>
                <a:round/>
                <a:headEnd/>
                <a:tailEnd/>
              </a:ln>
              <a:solidFill>
                <a:srgbClr val="FF0000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6637616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8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336</TotalTime>
  <Words>1542</Words>
  <Application>Microsoft Office PowerPoint</Application>
  <PresentationFormat>On-screen Show (4:3)</PresentationFormat>
  <Paragraphs>78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PC</dc:creator>
  <cp:lastModifiedBy>Admin</cp:lastModifiedBy>
  <cp:revision>19</cp:revision>
  <dcterms:created xsi:type="dcterms:W3CDTF">2019-07-31T12:18:31Z</dcterms:created>
  <dcterms:modified xsi:type="dcterms:W3CDTF">2019-08-02T05:36:56Z</dcterms:modified>
</cp:coreProperties>
</file>