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A76055-3A10-4AA2-A459-859C157880BF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B446DE-E7BA-4EF6-8EC0-20053AA0C2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401E0-5498-4169-8B90-453104CF4F12}" type="datetime1">
              <a:rPr lang="en-US" smtClean="0"/>
              <a:pPr/>
              <a:t>10/6/2014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6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88A2E-CA0D-44CE-9202-FF2512A812B7}" type="datetime1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C04C3-8877-45CD-B383-1F755CF68CE4}" type="datetime1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25B5-5EAD-413C-8AB3-0124AD8E0A4C}" type="datetime1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3532-3178-40D4-BC29-4FE3C9420E65}" type="datetime1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6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CE8D-5B43-429E-8EE0-0FD49A0766A0}" type="datetime1">
              <a:rPr lang="en-US" smtClean="0"/>
              <a:pPr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EE450-CE2E-4DB8-BE8C-FEB8F5192AF8}" type="datetime1">
              <a:rPr lang="en-US" smtClean="0"/>
              <a:pPr/>
              <a:t>10/6/2014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3A2AC-4B82-4740-B83D-B0A50983A8C9}" type="datetime1">
              <a:rPr lang="en-US" smtClean="0"/>
              <a:pPr/>
              <a:t>10/6/2014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B81D-8D72-48F7-9285-66F643EE1EB2}" type="datetime1">
              <a:rPr lang="en-US" smtClean="0"/>
              <a:pPr/>
              <a:t>10/6/2014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11384-7C2A-48D4-8F56-313EA71A5B8B}" type="datetime1">
              <a:rPr lang="en-US" smtClean="0"/>
              <a:pPr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D2847-B1BE-48D0-AD4E-F5CDFE7D0E6E}" type="datetime1">
              <a:rPr lang="en-US" smtClean="0"/>
              <a:pPr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76E0F0F-FC7B-4205-B313-7892AA1EEF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 advTm="6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CB7AD9-A5C6-45D2-B07F-CD353D9735C4}" type="datetime1">
              <a:rPr lang="en-US" smtClean="0"/>
              <a:pPr/>
              <a:t>10/6/2014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6E0F0F-FC7B-4205-B313-7892AA1EEF0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60000"/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914400"/>
            <a:ext cx="77724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1. The main purpose of enquiries is</a:t>
            </a:r>
          </a:p>
          <a:p>
            <a:pPr marL="514350" indent="-514350">
              <a:lnSpc>
                <a:spcPct val="150000"/>
              </a:lnSpc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stating what you want</a:t>
            </a:r>
          </a:p>
          <a:p>
            <a:pPr marL="514350" indent="-514350">
              <a:lnSpc>
                <a:spcPct val="150000"/>
              </a:lnSpc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introducing your organization</a:t>
            </a:r>
          </a:p>
          <a:p>
            <a:pPr marL="514350" indent="-514350">
              <a:lnSpc>
                <a:spcPct val="150000"/>
              </a:lnSpc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setting a business association</a:t>
            </a:r>
          </a:p>
          <a:p>
            <a:pPr marL="514350" indent="-514350">
              <a:lnSpc>
                <a:spcPct val="150000"/>
              </a:lnSpc>
              <a:buAutoNum type="alphaUcPeriod"/>
            </a:pPr>
            <a:r>
              <a:rPr lang="en-US" sz="2800" b="1" dirty="0">
                <a:solidFill>
                  <a:srgbClr val="002060"/>
                </a:solidFill>
                <a:latin typeface="Comic Sans MS" pitchFamily="66" charset="0"/>
              </a:rPr>
              <a:t>a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sking for details</a:t>
            </a:r>
          </a:p>
          <a:p>
            <a:pPr marL="514350" indent="-514350"/>
            <a:endParaRPr lang="en-US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z="3200" smtClean="0"/>
              <a:pPr/>
              <a:t>1</a:t>
            </a:fld>
            <a:endParaRPr lang="en-US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Chapter 3 – Enquiries</a:t>
            </a:r>
          </a:p>
          <a:p>
            <a:endParaRPr lang="en-US" dirty="0"/>
          </a:p>
        </p:txBody>
      </p:sp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914400"/>
            <a:ext cx="777240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10. TRUE or FALSE?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It is not necessary to introduce your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company when asking for catalogues, price 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lists, yet you should point out the 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particular item(s) you are interested in.</a:t>
            </a:r>
          </a:p>
          <a:p>
            <a:pPr marL="514350" indent="-514350"/>
            <a:endParaRPr lang="en-US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z="3200" smtClean="0"/>
              <a:pPr/>
              <a:t>10</a:t>
            </a:fld>
            <a:endParaRPr lang="en-US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Chapter 3 – Enquiries</a:t>
            </a:r>
          </a:p>
          <a:p>
            <a:endParaRPr lang="en-US" dirty="0"/>
          </a:p>
        </p:txBody>
      </p:sp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914400"/>
            <a:ext cx="82296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What are the statements below? What function does each of them serve?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11. Please / send / me / up-to-date/ price list / building materials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12. we/ advised / </a:t>
            </a:r>
            <a:r>
              <a:rPr lang="en-US" sz="2800" b="1" dirty="0" err="1" smtClean="0">
                <a:solidFill>
                  <a:srgbClr val="002060"/>
                </a:solidFill>
                <a:latin typeface="Comic Sans MS" pitchFamily="66" charset="0"/>
              </a:rPr>
              <a:t>Spett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. Marco </a:t>
            </a:r>
            <a:r>
              <a:rPr lang="en-US" sz="2800" b="1" dirty="0" err="1" smtClean="0">
                <a:solidFill>
                  <a:srgbClr val="002060"/>
                </a:solidFill>
                <a:latin typeface="Comic Sans MS" pitchFamily="66" charset="0"/>
              </a:rPr>
              <a:t>Gennovisa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 of Milan / you / interested / supplying/ chinaware / produced / Britain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13. We / appreciate / you / send / some samples/ materials / we / examine / texture / quality</a:t>
            </a:r>
            <a:endParaRPr lang="en-US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z="3200" smtClean="0"/>
              <a:pPr/>
              <a:t>11</a:t>
            </a:fld>
            <a:endParaRPr lang="en-US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Chapter 3 – Enquiries</a:t>
            </a:r>
          </a:p>
          <a:p>
            <a:endParaRPr lang="en-US" dirty="0"/>
          </a:p>
        </p:txBody>
      </p:sp>
    </p:spTree>
  </p:cSld>
  <p:clrMapOvr>
    <a:masterClrMapping/>
  </p:clrMapOvr>
  <p:transition advClick="0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1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609600"/>
            <a:ext cx="8001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14. We /intend / place / substantial order/ would like / know /quantity discount / allow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15. Prompt delivery / necessary / have / rapid turnover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16. would/ possible/ supply us/ range / on an approval basis / see /we / encourage / demand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17. Our associates / packaging industry/ speak highly / your Zeta packing machines, we/ have more information about them.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z="3200" smtClean="0"/>
              <a:pPr/>
              <a:t>12</a:t>
            </a:fld>
            <a:endParaRPr lang="en-US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Chapter 3 – Enquiries</a:t>
            </a:r>
          </a:p>
          <a:p>
            <a:endParaRPr lang="en-US" dirty="0"/>
          </a:p>
        </p:txBody>
      </p:sp>
    </p:spTree>
  </p:cSld>
  <p:clrMapOvr>
    <a:masterClrMapping/>
  </p:clrMapOvr>
  <p:transition advClick="0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914400"/>
            <a:ext cx="7772400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18. We / large chain / theatre / be interested / receiving estimate / conversion of the right wing / a canteen / fast food and drink / be served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19. Provided / you / offer / favorable quotations / guarantee / delivery / four weeks / receipt of order/ we / place / regular orders / you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20. I / appreciate / more details / new line in synthetic fur / introduced / catalogue / received / last week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8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endParaRPr lang="en-US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z="3200" smtClean="0"/>
              <a:pPr/>
              <a:t>13</a:t>
            </a:fld>
            <a:endParaRPr lang="en-US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Chapter 3 – Enquiries</a:t>
            </a:r>
          </a:p>
          <a:p>
            <a:endParaRPr lang="en-US" dirty="0"/>
          </a:p>
        </p:txBody>
      </p:sp>
    </p:spTree>
  </p:cSld>
  <p:clrMapOvr>
    <a:masterClrMapping/>
  </p:clrMapOvr>
  <p:transition advClick="0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609600"/>
            <a:ext cx="7772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Comic Sans MS" pitchFamily="66" charset="0"/>
              </a:rPr>
              <a:t>2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. The three main parts of enquiries are</a:t>
            </a:r>
          </a:p>
          <a:p>
            <a:pPr marL="514350" indent="-514350">
              <a:lnSpc>
                <a:spcPct val="150000"/>
              </a:lnSpc>
              <a:buAutoNum type="alphaUcPeriod"/>
            </a:pPr>
            <a:r>
              <a:rPr lang="en-US" sz="2800" b="1" dirty="0">
                <a:solidFill>
                  <a:srgbClr val="002060"/>
                </a:solidFill>
                <a:latin typeface="Comic Sans MS" pitchFamily="66" charset="0"/>
              </a:rPr>
              <a:t>o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pening, body and closing</a:t>
            </a:r>
          </a:p>
          <a:p>
            <a:pPr marL="514350" indent="-514350"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introducing your organization, setting a business association, and asking for details</a:t>
            </a:r>
          </a:p>
          <a:p>
            <a:pPr marL="514350" indent="-514350"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asking for catalogues, price lists, and details</a:t>
            </a:r>
          </a:p>
          <a:p>
            <a:pPr marL="514350" indent="-514350"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asking for details, suggesting terms and closing</a:t>
            </a:r>
          </a:p>
          <a:p>
            <a:pPr marL="514350" indent="-514350">
              <a:buAutoNum type="alphaUcPeriod"/>
            </a:pPr>
            <a:endParaRPr lang="en-US" sz="28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514350" indent="-514350">
              <a:lnSpc>
                <a:spcPct val="150000"/>
              </a:lnSpc>
              <a:buAutoNum type="alphaUcPeriod"/>
            </a:pPr>
            <a:endParaRPr lang="en-US" sz="28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514350" indent="-514350"/>
            <a:endParaRPr lang="en-US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z="3200" smtClean="0"/>
              <a:pPr/>
              <a:t>2</a:t>
            </a:fld>
            <a:endParaRPr lang="en-US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Chapter 3 – Enquiries</a:t>
            </a:r>
          </a:p>
          <a:p>
            <a:endParaRPr lang="en-US" dirty="0"/>
          </a:p>
        </p:txBody>
      </p:sp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239512"/>
          </a:xfrm>
        </p:spPr>
        <p:txBody>
          <a:bodyPr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3. Ask for a sample if ………</a:t>
            </a:r>
            <a:b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A. you want to place an order.</a:t>
            </a:r>
            <a:b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B. you are uncertain about a product.</a:t>
            </a:r>
            <a:b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C. you want to see how the product will sell before placing a firm order.</a:t>
            </a:r>
            <a:b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D. you are inviting suppliers.</a:t>
            </a:r>
            <a:endParaRPr lang="en-US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914400"/>
            <a:ext cx="77724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n-US" sz="2800" b="1" smtClean="0">
                <a:solidFill>
                  <a:srgbClr val="002060"/>
                </a:solidFill>
                <a:latin typeface="Comic Sans MS" pitchFamily="66" charset="0"/>
              </a:rPr>
              <a:t>4. Which 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detail is NOT appropriate for a closing?</a:t>
            </a:r>
          </a:p>
          <a:p>
            <a:pPr marL="514350" indent="-514350">
              <a:lnSpc>
                <a:spcPct val="150000"/>
              </a:lnSpc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A simple ‘thank you’</a:t>
            </a:r>
          </a:p>
          <a:p>
            <a:pPr marL="514350" indent="-514350">
              <a:lnSpc>
                <a:spcPct val="150000"/>
              </a:lnSpc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Indicating further business</a:t>
            </a:r>
          </a:p>
          <a:p>
            <a:pPr marL="514350" indent="-514350">
              <a:lnSpc>
                <a:spcPct val="150000"/>
              </a:lnSpc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Mentioning that a prompt reply would be appreciated</a:t>
            </a:r>
          </a:p>
          <a:p>
            <a:pPr marL="514350" indent="-514350">
              <a:lnSpc>
                <a:spcPct val="150000"/>
              </a:lnSpc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Suggesting concessions</a:t>
            </a:r>
          </a:p>
          <a:p>
            <a:pPr marL="514350" indent="-514350"/>
            <a:endParaRPr lang="en-US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z="3200" smtClean="0"/>
              <a:pPr/>
              <a:t>4</a:t>
            </a:fld>
            <a:endParaRPr lang="en-US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Chapter 3 – Enquiries</a:t>
            </a:r>
          </a:p>
          <a:p>
            <a:endParaRPr lang="en-US" dirty="0"/>
          </a:p>
        </p:txBody>
      </p:sp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914400"/>
            <a:ext cx="77724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Comic Sans MS" pitchFamily="66" charset="0"/>
              </a:rPr>
              <a:t>5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. ………… are quotations to complete a job while ……… are often used when the job is a large one.</a:t>
            </a:r>
          </a:p>
          <a:p>
            <a:pPr marL="514350" indent="-514350">
              <a:lnSpc>
                <a:spcPct val="150000"/>
              </a:lnSpc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estimates, tenders</a:t>
            </a:r>
          </a:p>
          <a:p>
            <a:pPr marL="514350" indent="-514350">
              <a:lnSpc>
                <a:spcPct val="150000"/>
              </a:lnSpc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Tenders, estimates</a:t>
            </a:r>
          </a:p>
          <a:p>
            <a:pPr marL="514350" indent="-514350">
              <a:lnSpc>
                <a:spcPct val="150000"/>
              </a:lnSpc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Terms, tenders</a:t>
            </a:r>
          </a:p>
          <a:p>
            <a:pPr marL="514350" indent="-514350">
              <a:lnSpc>
                <a:spcPct val="150000"/>
              </a:lnSpc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Estimates, terms</a:t>
            </a:r>
          </a:p>
          <a:p>
            <a:pPr marL="514350" indent="-514350"/>
            <a:endParaRPr lang="en-US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z="3200" smtClean="0"/>
              <a:pPr/>
              <a:t>5</a:t>
            </a:fld>
            <a:endParaRPr lang="en-US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Chapter 3 – Enquiries</a:t>
            </a:r>
          </a:p>
          <a:p>
            <a:endParaRPr lang="en-US" dirty="0"/>
          </a:p>
        </p:txBody>
      </p:sp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914400"/>
            <a:ext cx="77724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6. ……… are terms the buyer and seller agree regarding discounts, methods of payment, shipment, and documentation.</a:t>
            </a:r>
          </a:p>
          <a:p>
            <a:pPr marL="514350" indent="-514350">
              <a:lnSpc>
                <a:spcPct val="150000"/>
              </a:lnSpc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Trade discount</a:t>
            </a:r>
          </a:p>
          <a:p>
            <a:pPr marL="514350" indent="-514350">
              <a:lnSpc>
                <a:spcPct val="150000"/>
              </a:lnSpc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Trade price</a:t>
            </a:r>
          </a:p>
          <a:p>
            <a:pPr marL="514350" indent="-514350">
              <a:lnSpc>
                <a:spcPct val="150000"/>
              </a:lnSpc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Terms of trade</a:t>
            </a:r>
          </a:p>
          <a:p>
            <a:pPr marL="514350" indent="-514350">
              <a:lnSpc>
                <a:spcPct val="150000"/>
              </a:lnSpc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Terms of payment</a:t>
            </a:r>
          </a:p>
          <a:p>
            <a:pPr marL="514350" indent="-514350"/>
            <a:endParaRPr lang="en-US" sz="28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514350" indent="-514350"/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en-US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z="3200" smtClean="0"/>
              <a:pPr/>
              <a:t>6</a:t>
            </a:fld>
            <a:endParaRPr lang="en-US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Chapter 3 – Enquiries</a:t>
            </a:r>
          </a:p>
          <a:p>
            <a:endParaRPr lang="en-US" dirty="0"/>
          </a:p>
        </p:txBody>
      </p:sp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914400"/>
            <a:ext cx="77724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Comic Sans MS" pitchFamily="66" charset="0"/>
              </a:rPr>
              <a:t>7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. When asking for goods or services, you should ………</a:t>
            </a:r>
          </a:p>
          <a:p>
            <a:pPr marL="514350" indent="-514350">
              <a:lnSpc>
                <a:spcPct val="150000"/>
              </a:lnSpc>
              <a:spcAft>
                <a:spcPts val="600"/>
              </a:spcAft>
              <a:buAutoNum type="alphaLcPeriod"/>
            </a:pPr>
            <a:r>
              <a:rPr lang="en-US" sz="2800" b="1" dirty="0">
                <a:solidFill>
                  <a:srgbClr val="002060"/>
                </a:solidFill>
                <a:latin typeface="Comic Sans MS" pitchFamily="66" charset="0"/>
              </a:rPr>
              <a:t>a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lso ask for samples</a:t>
            </a:r>
          </a:p>
          <a:p>
            <a:pPr marL="514350" indent="-514350">
              <a:buAutoNum type="alphaL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politely suggest that if your terms were met, you would be more likely to place an order.</a:t>
            </a:r>
          </a:p>
          <a:p>
            <a:pPr marL="514350" indent="-514350">
              <a:lnSpc>
                <a:spcPct val="150000"/>
              </a:lnSpc>
              <a:spcAft>
                <a:spcPts val="600"/>
              </a:spcAft>
              <a:buAutoNum type="alphaLcPeriod"/>
            </a:pPr>
            <a:r>
              <a:rPr lang="en-US" sz="2800" b="1" dirty="0">
                <a:solidFill>
                  <a:srgbClr val="002060"/>
                </a:solidFill>
                <a:latin typeface="Comic Sans MS" pitchFamily="66" charset="0"/>
              </a:rPr>
              <a:t>a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lso ask for an estimate</a:t>
            </a:r>
          </a:p>
          <a:p>
            <a:pPr marL="514350" indent="-514350">
              <a:buAutoNum type="alphaL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be specific and state exactly what you want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endParaRPr lang="en-US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z="3200" smtClean="0"/>
              <a:pPr/>
              <a:t>7</a:t>
            </a:fld>
            <a:endParaRPr lang="en-US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Chapter 3 – Enquiries</a:t>
            </a:r>
          </a:p>
          <a:p>
            <a:endParaRPr lang="en-US" dirty="0"/>
          </a:p>
        </p:txBody>
      </p:sp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914400"/>
            <a:ext cx="8077200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Comic Sans MS" pitchFamily="66" charset="0"/>
              </a:rPr>
              <a:t>8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. In order to provide goods on approval or on a SALES OR RETURN basis, the supplier would ………</a:t>
            </a:r>
          </a:p>
          <a:p>
            <a:pPr marL="514350" indent="-514350">
              <a:lnSpc>
                <a:spcPct val="150000"/>
              </a:lnSpc>
              <a:spcAft>
                <a:spcPts val="600"/>
              </a:spcAft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have to know the customer well</a:t>
            </a:r>
          </a:p>
          <a:p>
            <a:pPr marL="514350" indent="-514350"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place a limit time on when the goods must be returned or paid for</a:t>
            </a:r>
          </a:p>
          <a:p>
            <a:pPr marL="514350" indent="-514350">
              <a:lnSpc>
                <a:spcPct val="150000"/>
              </a:lnSpc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have to do either A or B</a:t>
            </a:r>
          </a:p>
          <a:p>
            <a:pPr marL="514350" indent="-514350">
              <a:lnSpc>
                <a:spcPct val="150000"/>
              </a:lnSpc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have to do both A and B</a:t>
            </a:r>
          </a:p>
          <a:p>
            <a:pPr marL="514350" indent="-514350"/>
            <a:endParaRPr lang="en-US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z="3200" smtClean="0"/>
              <a:pPr/>
              <a:t>8</a:t>
            </a:fld>
            <a:endParaRPr lang="en-US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Chapter 3 – Enquiries</a:t>
            </a:r>
          </a:p>
          <a:p>
            <a:endParaRPr lang="en-US" dirty="0"/>
          </a:p>
        </p:txBody>
      </p:sp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914400"/>
            <a:ext cx="7772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9. In enquiries, if conditions are already quoted in the previous advertisement, ………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you shouldn’t mention your usually expected concession.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you still can mention your expected concession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it would sound impolite to raise further negotiations about them. 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AutoNum type="alphaUcPeriod"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there is no point to negotiate about them.</a:t>
            </a:r>
            <a:endParaRPr lang="en-US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0F0F-FC7B-4205-B313-7892AA1EEF01}" type="slidenum">
              <a:rPr lang="en-US" sz="3200" smtClean="0"/>
              <a:pPr/>
              <a:t>9</a:t>
            </a:fld>
            <a:endParaRPr lang="en-US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Chapter 3 – Enquiries</a:t>
            </a:r>
          </a:p>
          <a:p>
            <a:endParaRPr lang="en-US" dirty="0"/>
          </a:p>
        </p:txBody>
      </p:sp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316</TotalTime>
  <Words>671</Words>
  <Application>Microsoft Office PowerPoint</Application>
  <PresentationFormat>On-screen Show (4:3)</PresentationFormat>
  <Paragraphs>97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 </vt:lpstr>
      <vt:lpstr> </vt:lpstr>
      <vt:lpstr>3. Ask for a sample if ……… A. you want to place an order. B. you are uncertain about a product. C. you want to see how the product will sell before placing a firm order. D. you are inviting suppliers.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user</dc:creator>
  <cp:lastModifiedBy>Windows User</cp:lastModifiedBy>
  <cp:revision>24</cp:revision>
  <dcterms:created xsi:type="dcterms:W3CDTF">2013-10-14T05:51:54Z</dcterms:created>
  <dcterms:modified xsi:type="dcterms:W3CDTF">2014-10-06T01:22:41Z</dcterms:modified>
</cp:coreProperties>
</file>